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7" name="Google Shape;217;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8" name="Google Shape;218;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8" name="Google Shape;268;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9" name="Google Shape;269;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8" name="Google Shape;288;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9" name="Google Shape;289;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 name="Google Shape;24;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 name="Google Shape;25;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 name="Google Shape;5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5" name="Google Shape;7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 name="Google Shape;76;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7" name="Google Shape;9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6" name="Google Shape;18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B2D35"/>
        </a:solidFill>
      </p:bgPr>
    </p:bg>
    <p:spTree>
      <p:nvGrpSpPr>
        <p:cNvPr id="15" name="Shape 15"/>
        <p:cNvGrpSpPr/>
        <p:nvPr/>
      </p:nvGrpSpPr>
      <p:grpSpPr>
        <a:xfrm>
          <a:off x="0" y="0"/>
          <a:ext cx="0" cy="0"/>
          <a:chOff x="0" y="0"/>
          <a:chExt cx="0" cy="0"/>
        </a:xfrm>
      </p:grpSpPr>
      <p:sp>
        <p:nvSpPr>
          <p:cNvPr id="16" name="Google Shape;16;p3"/>
          <p:cNvSpPr/>
          <p:nvPr/>
        </p:nvSpPr>
        <p:spPr>
          <a:xfrm>
            <a:off x="548640" y="457200"/>
            <a:ext cx="804672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850"/>
              <a:buFont typeface="Calibri"/>
              <a:buNone/>
            </a:pPr>
            <a:r>
              <a:rPr b="0" i="0" lang="en-US" sz="850" u="none" cap="none" strike="noStrike">
                <a:solidFill>
                  <a:srgbClr val="6B7280"/>
                </a:solidFill>
                <a:latin typeface="Calibri"/>
                <a:ea typeface="Calibri"/>
                <a:cs typeface="Calibri"/>
                <a:sym typeface="Calibri"/>
              </a:rPr>
              <a:t>MEJO 141  ·  MEDIA ETHICS  ·  EACH ONE TEACH ONE</a:t>
            </a:r>
            <a:endParaRPr b="0" i="0" sz="850" u="none" cap="none" strike="noStrike">
              <a:solidFill>
                <a:schemeClr val="dk1"/>
              </a:solidFill>
              <a:latin typeface="Calibri"/>
              <a:ea typeface="Calibri"/>
              <a:cs typeface="Calibri"/>
              <a:sym typeface="Calibri"/>
            </a:endParaRPr>
          </a:p>
        </p:txBody>
      </p:sp>
      <p:sp>
        <p:nvSpPr>
          <p:cNvPr id="17" name="Google Shape;17;p3"/>
          <p:cNvSpPr/>
          <p:nvPr/>
        </p:nvSpPr>
        <p:spPr>
          <a:xfrm>
            <a:off x="548640" y="868680"/>
            <a:ext cx="7772400" cy="20116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5400"/>
              <a:buFont typeface="Cambria"/>
              <a:buNone/>
            </a:pPr>
            <a:r>
              <a:rPr b="1" i="0" lang="en-US" sz="5400" u="none" cap="none" strike="noStrike">
                <a:solidFill>
                  <a:srgbClr val="FFFFFF"/>
                </a:solidFill>
                <a:latin typeface="Cambria"/>
                <a:ea typeface="Cambria"/>
                <a:cs typeface="Cambria"/>
                <a:sym typeface="Cambria"/>
              </a:rPr>
              <a:t>Manufactured</a:t>
            </a:r>
            <a:endParaRPr b="0" i="0" sz="5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5400"/>
              <a:buFont typeface="Cambria"/>
              <a:buNone/>
            </a:pPr>
            <a:r>
              <a:rPr b="1" i="0" lang="en-US" sz="5400" u="none" cap="none" strike="noStrike">
                <a:solidFill>
                  <a:srgbClr val="FFFFFF"/>
                </a:solidFill>
                <a:latin typeface="Cambria"/>
                <a:ea typeface="Cambria"/>
                <a:cs typeface="Cambria"/>
                <a:sym typeface="Cambria"/>
              </a:rPr>
              <a:t>Authenticity</a:t>
            </a:r>
            <a:endParaRPr b="0" i="0" sz="5400" u="none" cap="none" strike="noStrike">
              <a:solidFill>
                <a:schemeClr val="dk1"/>
              </a:solidFill>
              <a:latin typeface="Calibri"/>
              <a:ea typeface="Calibri"/>
              <a:cs typeface="Calibri"/>
              <a:sym typeface="Calibri"/>
            </a:endParaRPr>
          </a:p>
        </p:txBody>
      </p:sp>
      <p:sp>
        <p:nvSpPr>
          <p:cNvPr id="18" name="Google Shape;18;p3"/>
          <p:cNvSpPr/>
          <p:nvPr/>
        </p:nvSpPr>
        <p:spPr>
          <a:xfrm>
            <a:off x="548640" y="2926080"/>
            <a:ext cx="7315200" cy="4572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1500"/>
              <a:buFont typeface="Calibri"/>
              <a:buNone/>
            </a:pPr>
            <a:r>
              <a:rPr b="0" i="0" lang="en-US" sz="1500" u="none" cap="none" strike="noStrike">
                <a:solidFill>
                  <a:srgbClr val="9CA3AF"/>
                </a:solidFill>
                <a:latin typeface="Calibri"/>
                <a:ea typeface="Calibri"/>
                <a:cs typeface="Calibri"/>
                <a:sym typeface="Calibri"/>
              </a:rPr>
              <a:t>Ethics of Celebrity Reputation Management in the Digital Age</a:t>
            </a:r>
            <a:endParaRPr b="0" i="0" sz="1500" u="none" cap="none" strike="noStrike">
              <a:solidFill>
                <a:schemeClr val="dk1"/>
              </a:solidFill>
              <a:latin typeface="Calibri"/>
              <a:ea typeface="Calibri"/>
              <a:cs typeface="Calibri"/>
              <a:sym typeface="Calibri"/>
            </a:endParaRPr>
          </a:p>
        </p:txBody>
      </p:sp>
      <p:sp>
        <p:nvSpPr>
          <p:cNvPr id="19" name="Google Shape;19;p3"/>
          <p:cNvSpPr/>
          <p:nvPr/>
        </p:nvSpPr>
        <p:spPr>
          <a:xfrm>
            <a:off x="548640" y="3520440"/>
            <a:ext cx="3200400" cy="36576"/>
          </a:xfrm>
          <a:prstGeom prst="rect">
            <a:avLst/>
          </a:prstGeom>
          <a:solidFill>
            <a:srgbClr val="444950"/>
          </a:solidFill>
          <a:ln cap="flat" cmpd="sng" w="12700">
            <a:solidFill>
              <a:srgbClr val="44495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3"/>
          <p:cNvSpPr/>
          <p:nvPr/>
        </p:nvSpPr>
        <p:spPr>
          <a:xfrm>
            <a:off x="548640" y="3657600"/>
            <a:ext cx="45720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Audrey Lucas</a:t>
            </a:r>
            <a:endParaRPr b="0" i="0" sz="1400" u="none" cap="none" strike="noStrike">
              <a:solidFill>
                <a:schemeClr val="dk1"/>
              </a:solidFill>
              <a:latin typeface="Calibri"/>
              <a:ea typeface="Calibri"/>
              <a:cs typeface="Calibri"/>
              <a:sym typeface="Calibri"/>
            </a:endParaRPr>
          </a:p>
        </p:txBody>
      </p:sp>
      <p:sp>
        <p:nvSpPr>
          <p:cNvPr id="21" name="Google Shape;21;p3"/>
          <p:cNvSpPr/>
          <p:nvPr/>
        </p:nvSpPr>
        <p:spPr>
          <a:xfrm>
            <a:off x="548640" y="4023360"/>
            <a:ext cx="777240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00"/>
              <a:buFont typeface="Calibri"/>
              <a:buNone/>
            </a:pPr>
            <a:r>
              <a:rPr lang="en-US" sz="1000">
                <a:solidFill>
                  <a:srgbClr val="6B7280"/>
                </a:solidFill>
                <a:latin typeface="Calibri"/>
                <a:ea typeface="Calibri"/>
                <a:cs typeface="Calibri"/>
                <a:sym typeface="Calibri"/>
              </a:rPr>
              <a:t>Senior</a:t>
            </a:r>
            <a:r>
              <a:rPr b="0" i="0" lang="en-US" sz="1000" u="none" cap="none" strike="noStrike">
                <a:solidFill>
                  <a:srgbClr val="6B7280"/>
                </a:solidFill>
                <a:latin typeface="Calibri"/>
                <a:ea typeface="Calibri"/>
                <a:cs typeface="Calibri"/>
                <a:sym typeface="Calibri"/>
              </a:rPr>
              <a:t>  ·  UNC Chapel Hill  ·  Hussman School of Journalism and Media</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B2D35"/>
        </a:solidFill>
      </p:bgPr>
    </p:bg>
    <p:spTree>
      <p:nvGrpSpPr>
        <p:cNvPr id="219" name="Shape 219"/>
        <p:cNvGrpSpPr/>
        <p:nvPr/>
      </p:nvGrpSpPr>
      <p:grpSpPr>
        <a:xfrm>
          <a:off x="0" y="0"/>
          <a:ext cx="0" cy="0"/>
          <a:chOff x="0" y="0"/>
          <a:chExt cx="0" cy="0"/>
        </a:xfrm>
      </p:grpSpPr>
      <p:sp>
        <p:nvSpPr>
          <p:cNvPr id="220" name="Google Shape;220;p12"/>
          <p:cNvSpPr/>
          <p:nvPr/>
        </p:nvSpPr>
        <p:spPr>
          <a:xfrm>
            <a:off x="548640" y="256032"/>
            <a:ext cx="8046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800"/>
              <a:buFont typeface="Cambria"/>
              <a:buNone/>
            </a:pPr>
            <a:r>
              <a:rPr b="1" i="0" lang="en-US" sz="3800" u="none" cap="none" strike="noStrike">
                <a:solidFill>
                  <a:srgbClr val="FFFFFF"/>
                </a:solidFill>
                <a:latin typeface="Cambria"/>
                <a:ea typeface="Cambria"/>
                <a:cs typeface="Cambria"/>
                <a:sym typeface="Cambria"/>
              </a:rPr>
              <a:t>Six Lessons Learned</a:t>
            </a:r>
            <a:endParaRPr b="0" i="0" sz="3800" u="none" cap="none" strike="noStrike">
              <a:solidFill>
                <a:schemeClr val="dk1"/>
              </a:solidFill>
              <a:latin typeface="Calibri"/>
              <a:ea typeface="Calibri"/>
              <a:cs typeface="Calibri"/>
              <a:sym typeface="Calibri"/>
            </a:endParaRPr>
          </a:p>
        </p:txBody>
      </p:sp>
      <p:sp>
        <p:nvSpPr>
          <p:cNvPr id="221" name="Google Shape;221;p12"/>
          <p:cNvSpPr/>
          <p:nvPr/>
        </p:nvSpPr>
        <p:spPr>
          <a:xfrm>
            <a:off x="548640" y="822960"/>
            <a:ext cx="804672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200"/>
              <a:buFont typeface="Calibri"/>
              <a:buNone/>
            </a:pPr>
            <a:r>
              <a:rPr b="0" i="0" lang="en-US" sz="1200" u="none" cap="none" strike="noStrike">
                <a:solidFill>
                  <a:srgbClr val="6B7280"/>
                </a:solidFill>
                <a:latin typeface="Calibri"/>
                <a:ea typeface="Calibri"/>
                <a:cs typeface="Calibri"/>
                <a:sym typeface="Calibri"/>
              </a:rPr>
              <a:t>Media ethics in the age of manufactured celebrity narratives</a:t>
            </a:r>
            <a:endParaRPr b="0" i="0" sz="1200" u="none" cap="none" strike="noStrike">
              <a:solidFill>
                <a:schemeClr val="dk1"/>
              </a:solidFill>
              <a:latin typeface="Calibri"/>
              <a:ea typeface="Calibri"/>
              <a:cs typeface="Calibri"/>
              <a:sym typeface="Calibri"/>
            </a:endParaRPr>
          </a:p>
        </p:txBody>
      </p:sp>
      <p:sp>
        <p:nvSpPr>
          <p:cNvPr id="222" name="Google Shape;222;p12"/>
          <p:cNvSpPr/>
          <p:nvPr/>
        </p:nvSpPr>
        <p:spPr>
          <a:xfrm>
            <a:off x="548640" y="1261872"/>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 name="Google Shape;223;p12"/>
          <p:cNvSpPr/>
          <p:nvPr/>
        </p:nvSpPr>
        <p:spPr>
          <a:xfrm>
            <a:off x="685800" y="1335024"/>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01</a:t>
            </a:r>
            <a:endParaRPr b="0" i="0" sz="1800" u="none" cap="none" strike="noStrike">
              <a:solidFill>
                <a:schemeClr val="dk1"/>
              </a:solidFill>
              <a:latin typeface="Calibri"/>
              <a:ea typeface="Calibri"/>
              <a:cs typeface="Calibri"/>
              <a:sym typeface="Calibri"/>
            </a:endParaRPr>
          </a:p>
        </p:txBody>
      </p:sp>
      <p:sp>
        <p:nvSpPr>
          <p:cNvPr id="224" name="Google Shape;224;p12"/>
          <p:cNvSpPr/>
          <p:nvPr/>
        </p:nvSpPr>
        <p:spPr>
          <a:xfrm>
            <a:off x="1261872" y="1353312"/>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Authenticity Cannot Be Manufactured</a:t>
            </a:r>
            <a:endParaRPr b="0" i="0" sz="1100" u="none" cap="none" strike="noStrike">
              <a:solidFill>
                <a:schemeClr val="dk1"/>
              </a:solidFill>
              <a:latin typeface="Calibri"/>
              <a:ea typeface="Calibri"/>
              <a:cs typeface="Calibri"/>
              <a:sym typeface="Calibri"/>
            </a:endParaRPr>
          </a:p>
        </p:txBody>
      </p:sp>
      <p:sp>
        <p:nvSpPr>
          <p:cNvPr id="225" name="Google Shape;225;p12"/>
          <p:cNvSpPr/>
          <p:nvPr/>
        </p:nvSpPr>
        <p:spPr>
          <a:xfrm>
            <a:off x="1261872" y="1682496"/>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PR strategies that fake vulnerability backfire, eroding trust faster than the original offense.</a:t>
            </a:r>
            <a:endParaRPr b="0" i="0" sz="950" u="none" cap="none" strike="noStrike">
              <a:solidFill>
                <a:schemeClr val="dk1"/>
              </a:solidFill>
              <a:latin typeface="Calibri"/>
              <a:ea typeface="Calibri"/>
              <a:cs typeface="Calibri"/>
              <a:sym typeface="Calibri"/>
            </a:endParaRPr>
          </a:p>
        </p:txBody>
      </p:sp>
      <p:sp>
        <p:nvSpPr>
          <p:cNvPr id="226" name="Google Shape;226;p12"/>
          <p:cNvSpPr/>
          <p:nvPr/>
        </p:nvSpPr>
        <p:spPr>
          <a:xfrm>
            <a:off x="4846320" y="1261872"/>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 name="Google Shape;227;p12"/>
          <p:cNvSpPr/>
          <p:nvPr/>
        </p:nvSpPr>
        <p:spPr>
          <a:xfrm>
            <a:off x="4983480" y="1335024"/>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02</a:t>
            </a:r>
            <a:endParaRPr b="0" i="0" sz="1800" u="none" cap="none" strike="noStrike">
              <a:solidFill>
                <a:schemeClr val="dk1"/>
              </a:solidFill>
              <a:latin typeface="Calibri"/>
              <a:ea typeface="Calibri"/>
              <a:cs typeface="Calibri"/>
              <a:sym typeface="Calibri"/>
            </a:endParaRPr>
          </a:p>
        </p:txBody>
      </p:sp>
      <p:sp>
        <p:nvSpPr>
          <p:cNvPr id="228" name="Google Shape;228;p12"/>
          <p:cNvSpPr/>
          <p:nvPr/>
        </p:nvSpPr>
        <p:spPr>
          <a:xfrm>
            <a:off x="5559552" y="1353312"/>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Disclosure Is a Duty, Not a Choice</a:t>
            </a:r>
            <a:endParaRPr b="0" i="0" sz="1100" u="none" cap="none" strike="noStrike">
              <a:solidFill>
                <a:schemeClr val="dk1"/>
              </a:solidFill>
              <a:latin typeface="Calibri"/>
              <a:ea typeface="Calibri"/>
              <a:cs typeface="Calibri"/>
              <a:sym typeface="Calibri"/>
            </a:endParaRPr>
          </a:p>
        </p:txBody>
      </p:sp>
      <p:sp>
        <p:nvSpPr>
          <p:cNvPr id="229" name="Google Shape;229;p12"/>
          <p:cNvSpPr/>
          <p:nvPr/>
        </p:nvSpPr>
        <p:spPr>
          <a:xfrm>
            <a:off x="5559552" y="1682496"/>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Undisclosed sponsorships are deception — legally (FTC) and ethically.</a:t>
            </a:r>
            <a:endParaRPr b="0" i="0" sz="950" u="none" cap="none" strike="noStrike">
              <a:solidFill>
                <a:schemeClr val="dk1"/>
              </a:solidFill>
              <a:latin typeface="Calibri"/>
              <a:ea typeface="Calibri"/>
              <a:cs typeface="Calibri"/>
              <a:sym typeface="Calibri"/>
            </a:endParaRPr>
          </a:p>
        </p:txBody>
      </p:sp>
      <p:sp>
        <p:nvSpPr>
          <p:cNvPr id="230" name="Google Shape;230;p12"/>
          <p:cNvSpPr/>
          <p:nvPr/>
        </p:nvSpPr>
        <p:spPr>
          <a:xfrm>
            <a:off x="548640" y="2523744"/>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 name="Google Shape;231;p12"/>
          <p:cNvSpPr/>
          <p:nvPr/>
        </p:nvSpPr>
        <p:spPr>
          <a:xfrm>
            <a:off x="685800" y="2596896"/>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03</a:t>
            </a:r>
            <a:endParaRPr b="0" i="0" sz="1800" u="none" cap="none" strike="noStrike">
              <a:solidFill>
                <a:schemeClr val="dk1"/>
              </a:solidFill>
              <a:latin typeface="Calibri"/>
              <a:ea typeface="Calibri"/>
              <a:cs typeface="Calibri"/>
              <a:sym typeface="Calibri"/>
            </a:endParaRPr>
          </a:p>
        </p:txBody>
      </p:sp>
      <p:sp>
        <p:nvSpPr>
          <p:cNvPr id="232" name="Google Shape;232;p12"/>
          <p:cNvSpPr/>
          <p:nvPr/>
        </p:nvSpPr>
        <p:spPr>
          <a:xfrm>
            <a:off x="1261872" y="2615184"/>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Moral Disengagement Has Consequences</a:t>
            </a:r>
            <a:endParaRPr b="0" i="0" sz="1100" u="none" cap="none" strike="noStrike">
              <a:solidFill>
                <a:schemeClr val="dk1"/>
              </a:solidFill>
              <a:latin typeface="Calibri"/>
              <a:ea typeface="Calibri"/>
              <a:cs typeface="Calibri"/>
              <a:sym typeface="Calibri"/>
            </a:endParaRPr>
          </a:p>
        </p:txBody>
      </p:sp>
      <p:sp>
        <p:nvSpPr>
          <p:cNvPr id="233" name="Google Shape;233;p12"/>
          <p:cNvSpPr/>
          <p:nvPr/>
        </p:nvSpPr>
        <p:spPr>
          <a:xfrm>
            <a:off x="1261872" y="2944368"/>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Rationalizing deception as 'just business' contributes to a broader culture of media distrust.</a:t>
            </a:r>
            <a:endParaRPr b="0" i="0" sz="950" u="none" cap="none" strike="noStrike">
              <a:solidFill>
                <a:schemeClr val="dk1"/>
              </a:solidFill>
              <a:latin typeface="Calibri"/>
              <a:ea typeface="Calibri"/>
              <a:cs typeface="Calibri"/>
              <a:sym typeface="Calibri"/>
            </a:endParaRPr>
          </a:p>
        </p:txBody>
      </p:sp>
      <p:sp>
        <p:nvSpPr>
          <p:cNvPr id="234" name="Google Shape;234;p12"/>
          <p:cNvSpPr/>
          <p:nvPr/>
        </p:nvSpPr>
        <p:spPr>
          <a:xfrm>
            <a:off x="4846320" y="2523744"/>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 name="Google Shape;235;p12"/>
          <p:cNvSpPr/>
          <p:nvPr/>
        </p:nvSpPr>
        <p:spPr>
          <a:xfrm>
            <a:off x="4983480" y="2596896"/>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04</a:t>
            </a:r>
            <a:endParaRPr b="0" i="0" sz="1800" u="none" cap="none" strike="noStrike">
              <a:solidFill>
                <a:schemeClr val="dk1"/>
              </a:solidFill>
              <a:latin typeface="Calibri"/>
              <a:ea typeface="Calibri"/>
              <a:cs typeface="Calibri"/>
              <a:sym typeface="Calibri"/>
            </a:endParaRPr>
          </a:p>
        </p:txBody>
      </p:sp>
      <p:sp>
        <p:nvSpPr>
          <p:cNvPr id="236" name="Google Shape;236;p12"/>
          <p:cNvSpPr/>
          <p:nvPr/>
        </p:nvSpPr>
        <p:spPr>
          <a:xfrm>
            <a:off x="5559552" y="2615184"/>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Speed Doesn't Equal Authenticity</a:t>
            </a:r>
            <a:endParaRPr b="0" i="0" sz="1100" u="none" cap="none" strike="noStrike">
              <a:solidFill>
                <a:schemeClr val="dk1"/>
              </a:solidFill>
              <a:latin typeface="Calibri"/>
              <a:ea typeface="Calibri"/>
              <a:cs typeface="Calibri"/>
              <a:sym typeface="Calibri"/>
            </a:endParaRPr>
          </a:p>
        </p:txBody>
      </p:sp>
      <p:sp>
        <p:nvSpPr>
          <p:cNvPr id="237" name="Google Shape;237;p12"/>
          <p:cNvSpPr/>
          <p:nvPr/>
        </p:nvSpPr>
        <p:spPr>
          <a:xfrm>
            <a:off x="5559552" y="2944368"/>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Neither immediate nor delayed apologies restore trust without genuine behavioral change.</a:t>
            </a:r>
            <a:endParaRPr b="0" i="0" sz="950" u="none" cap="none" strike="noStrike">
              <a:solidFill>
                <a:schemeClr val="dk1"/>
              </a:solidFill>
              <a:latin typeface="Calibri"/>
              <a:ea typeface="Calibri"/>
              <a:cs typeface="Calibri"/>
              <a:sym typeface="Calibri"/>
            </a:endParaRPr>
          </a:p>
        </p:txBody>
      </p:sp>
      <p:sp>
        <p:nvSpPr>
          <p:cNvPr id="238" name="Google Shape;238;p12"/>
          <p:cNvSpPr/>
          <p:nvPr/>
        </p:nvSpPr>
        <p:spPr>
          <a:xfrm>
            <a:off x="548640" y="3785616"/>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 name="Google Shape;239;p12"/>
          <p:cNvSpPr/>
          <p:nvPr/>
        </p:nvSpPr>
        <p:spPr>
          <a:xfrm>
            <a:off x="685800" y="3858768"/>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05</a:t>
            </a:r>
            <a:endParaRPr b="0" i="0" sz="1800" u="none" cap="none" strike="noStrike">
              <a:solidFill>
                <a:schemeClr val="dk1"/>
              </a:solidFill>
              <a:latin typeface="Calibri"/>
              <a:ea typeface="Calibri"/>
              <a:cs typeface="Calibri"/>
              <a:sym typeface="Calibri"/>
            </a:endParaRPr>
          </a:p>
        </p:txBody>
      </p:sp>
      <p:sp>
        <p:nvSpPr>
          <p:cNvPr id="240" name="Google Shape;240;p12"/>
          <p:cNvSpPr/>
          <p:nvPr/>
        </p:nvSpPr>
        <p:spPr>
          <a:xfrm>
            <a:off x="1261872" y="3877056"/>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The Audience Has Moral Worth</a:t>
            </a:r>
            <a:endParaRPr b="0" i="0" sz="1100" u="none" cap="none" strike="noStrike">
              <a:solidFill>
                <a:schemeClr val="dk1"/>
              </a:solidFill>
              <a:latin typeface="Calibri"/>
              <a:ea typeface="Calibri"/>
              <a:cs typeface="Calibri"/>
              <a:sym typeface="Calibri"/>
            </a:endParaRPr>
          </a:p>
        </p:txBody>
      </p:sp>
      <p:sp>
        <p:nvSpPr>
          <p:cNvPr id="241" name="Google Shape;241;p12"/>
          <p:cNvSpPr/>
          <p:nvPr/>
        </p:nvSpPr>
        <p:spPr>
          <a:xfrm>
            <a:off x="1261872" y="4206240"/>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Audiences deserve honesty — they are ethical subjects, not just consumers.</a:t>
            </a:r>
            <a:endParaRPr b="0" i="0" sz="950" u="none" cap="none" strike="noStrike">
              <a:solidFill>
                <a:schemeClr val="dk1"/>
              </a:solidFill>
              <a:latin typeface="Calibri"/>
              <a:ea typeface="Calibri"/>
              <a:cs typeface="Calibri"/>
              <a:sym typeface="Calibri"/>
            </a:endParaRPr>
          </a:p>
        </p:txBody>
      </p:sp>
      <p:sp>
        <p:nvSpPr>
          <p:cNvPr id="242" name="Google Shape;242;p12"/>
          <p:cNvSpPr/>
          <p:nvPr/>
        </p:nvSpPr>
        <p:spPr>
          <a:xfrm>
            <a:off x="4846320" y="3785616"/>
            <a:ext cx="3977640" cy="1097280"/>
          </a:xfrm>
          <a:prstGeom prst="roundRect">
            <a:avLst>
              <a:gd fmla="val 6667"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 name="Google Shape;243;p12"/>
          <p:cNvSpPr/>
          <p:nvPr/>
        </p:nvSpPr>
        <p:spPr>
          <a:xfrm>
            <a:off x="4983480" y="3858768"/>
            <a:ext cx="502920" cy="4572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1800"/>
              <a:buFont typeface="Cambria"/>
              <a:buNone/>
            </a:pPr>
            <a:r>
              <a:rPr b="1" i="0" lang="en-US" sz="1800" u="none" cap="none" strike="noStrike">
                <a:solidFill>
                  <a:srgbClr val="5B8DB8"/>
                </a:solidFill>
                <a:latin typeface="Cambria"/>
                <a:ea typeface="Cambria"/>
                <a:cs typeface="Cambria"/>
                <a:sym typeface="Cambria"/>
              </a:rPr>
              <a:t>06</a:t>
            </a:r>
            <a:endParaRPr b="0" i="0" sz="1800" u="none" cap="none" strike="noStrike">
              <a:solidFill>
                <a:schemeClr val="dk1"/>
              </a:solidFill>
              <a:latin typeface="Calibri"/>
              <a:ea typeface="Calibri"/>
              <a:cs typeface="Calibri"/>
              <a:sym typeface="Calibri"/>
            </a:endParaRPr>
          </a:p>
        </p:txBody>
      </p:sp>
      <p:sp>
        <p:nvSpPr>
          <p:cNvPr id="244" name="Google Shape;244;p12"/>
          <p:cNvSpPr/>
          <p:nvPr/>
        </p:nvSpPr>
        <p:spPr>
          <a:xfrm>
            <a:off x="5559552" y="3877056"/>
            <a:ext cx="3108960" cy="310896"/>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Transparency Builds Lasting Reputation</a:t>
            </a:r>
            <a:endParaRPr b="0" i="0" sz="1100" u="none" cap="none" strike="noStrike">
              <a:solidFill>
                <a:schemeClr val="dk1"/>
              </a:solidFill>
              <a:latin typeface="Calibri"/>
              <a:ea typeface="Calibri"/>
              <a:cs typeface="Calibri"/>
              <a:sym typeface="Calibri"/>
            </a:endParaRPr>
          </a:p>
        </p:txBody>
      </p:sp>
      <p:sp>
        <p:nvSpPr>
          <p:cNvPr id="245" name="Google Shape;245;p12"/>
          <p:cNvSpPr/>
          <p:nvPr/>
        </p:nvSpPr>
        <p:spPr>
          <a:xfrm>
            <a:off x="5559552" y="4206240"/>
            <a:ext cx="3108960" cy="60350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Durable celebrity brands (Dolly Parton, Keanu Reeves) are built on consistent authenticity, not PR engineering.</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250" name="Shape 250"/>
        <p:cNvGrpSpPr/>
        <p:nvPr/>
      </p:nvGrpSpPr>
      <p:grpSpPr>
        <a:xfrm>
          <a:off x="0" y="0"/>
          <a:ext cx="0" cy="0"/>
          <a:chOff x="0" y="0"/>
          <a:chExt cx="0" cy="0"/>
        </a:xfrm>
      </p:grpSpPr>
      <p:sp>
        <p:nvSpPr>
          <p:cNvPr id="251" name="Google Shape;251;p13"/>
          <p:cNvSpPr/>
          <p:nvPr/>
        </p:nvSpPr>
        <p:spPr>
          <a:xfrm>
            <a:off x="548640" y="274320"/>
            <a:ext cx="804672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200"/>
              <a:buFont typeface="Cambria"/>
              <a:buNone/>
            </a:pPr>
            <a:r>
              <a:rPr b="1" i="0" lang="en-US" sz="3200" u="none" cap="none" strike="noStrike">
                <a:solidFill>
                  <a:srgbClr val="3D4048"/>
                </a:solidFill>
                <a:latin typeface="Cambria"/>
                <a:ea typeface="Cambria"/>
                <a:cs typeface="Cambria"/>
                <a:sym typeface="Cambria"/>
              </a:rPr>
              <a:t>Two Videos on My Media Ethics Issue</a:t>
            </a:r>
            <a:endParaRPr b="0" i="0" sz="3200" u="none" cap="none" strike="noStrike">
              <a:solidFill>
                <a:schemeClr val="dk1"/>
              </a:solidFill>
              <a:latin typeface="Calibri"/>
              <a:ea typeface="Calibri"/>
              <a:cs typeface="Calibri"/>
              <a:sym typeface="Calibri"/>
            </a:endParaRPr>
          </a:p>
        </p:txBody>
      </p:sp>
      <p:sp>
        <p:nvSpPr>
          <p:cNvPr id="252" name="Google Shape;252;p13"/>
          <p:cNvSpPr/>
          <p:nvPr/>
        </p:nvSpPr>
        <p:spPr>
          <a:xfrm>
            <a:off x="548640" y="1005840"/>
            <a:ext cx="8275320" cy="1810512"/>
          </a:xfrm>
          <a:prstGeom prst="roundRect">
            <a:avLst>
              <a:gd fmla="val 404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13"/>
          <p:cNvSpPr/>
          <p:nvPr/>
        </p:nvSpPr>
        <p:spPr>
          <a:xfrm>
            <a:off x="749808" y="1152144"/>
            <a:ext cx="987552" cy="329184"/>
          </a:xfrm>
          <a:prstGeom prst="roundRect">
            <a:avLst>
              <a:gd fmla="val 16667" name="adj"/>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13"/>
          <p:cNvSpPr/>
          <p:nvPr/>
        </p:nvSpPr>
        <p:spPr>
          <a:xfrm>
            <a:off x="749808" y="1152144"/>
            <a:ext cx="987552" cy="32918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00"/>
              <a:buFont typeface="Calibri"/>
              <a:buNone/>
            </a:pPr>
            <a:r>
              <a:rPr b="1" i="0" lang="en-US" sz="900" u="none" cap="none" strike="noStrike">
                <a:solidFill>
                  <a:srgbClr val="FFFFFF"/>
                </a:solidFill>
                <a:latin typeface="Calibri"/>
                <a:ea typeface="Calibri"/>
                <a:cs typeface="Calibri"/>
                <a:sym typeface="Calibri"/>
              </a:rPr>
              <a:t>Video 1</a:t>
            </a:r>
            <a:endParaRPr b="0" i="0" sz="900" u="none" cap="none" strike="noStrike">
              <a:solidFill>
                <a:schemeClr val="dk1"/>
              </a:solidFill>
              <a:latin typeface="Calibri"/>
              <a:ea typeface="Calibri"/>
              <a:cs typeface="Calibri"/>
              <a:sym typeface="Calibri"/>
            </a:endParaRPr>
          </a:p>
        </p:txBody>
      </p:sp>
      <p:sp>
        <p:nvSpPr>
          <p:cNvPr id="255" name="Google Shape;255;p13"/>
          <p:cNvSpPr/>
          <p:nvPr/>
        </p:nvSpPr>
        <p:spPr>
          <a:xfrm>
            <a:off x="1920240" y="1115568"/>
            <a:ext cx="66751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50"/>
              <a:buFont typeface="Calibri"/>
              <a:buNone/>
            </a:pPr>
            <a:r>
              <a:rPr b="1" i="0" lang="en-US" sz="1150" u="none" cap="none" strike="noStrike">
                <a:solidFill>
                  <a:srgbClr val="3D4048"/>
                </a:solidFill>
                <a:latin typeface="Calibri"/>
                <a:ea typeface="Calibri"/>
                <a:cs typeface="Calibri"/>
                <a:sym typeface="Calibri"/>
              </a:rPr>
              <a:t>Title: How PR Firms Shape Celebrity Reputations (Vox / YouTube, 2022)</a:t>
            </a:r>
            <a:endParaRPr b="0" i="0" sz="1150" u="none" cap="none" strike="noStrike">
              <a:solidFill>
                <a:schemeClr val="dk1"/>
              </a:solidFill>
              <a:latin typeface="Calibri"/>
              <a:ea typeface="Calibri"/>
              <a:cs typeface="Calibri"/>
              <a:sym typeface="Calibri"/>
            </a:endParaRPr>
          </a:p>
        </p:txBody>
      </p:sp>
      <p:sp>
        <p:nvSpPr>
          <p:cNvPr id="256" name="Google Shape;256;p13"/>
          <p:cNvSpPr/>
          <p:nvPr/>
        </p:nvSpPr>
        <p:spPr>
          <a:xfrm>
            <a:off x="1920240" y="1463040"/>
            <a:ext cx="66751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50"/>
              <a:buFont typeface="Calibri"/>
              <a:buNone/>
            </a:pPr>
            <a:r>
              <a:rPr b="0" i="0" lang="en-US" sz="950" u="none" cap="none" strike="noStrike">
                <a:solidFill>
                  <a:srgbClr val="5B8DB8"/>
                </a:solidFill>
                <a:latin typeface="Calibri"/>
                <a:ea typeface="Calibri"/>
                <a:cs typeface="Calibri"/>
                <a:sym typeface="Calibri"/>
              </a:rPr>
              <a:t>Web address: https://www.youtube.com/watch?v=6vYsEIJpVUI</a:t>
            </a:r>
            <a:endParaRPr b="0" i="0" sz="950" u="none" cap="none" strike="noStrike">
              <a:solidFill>
                <a:schemeClr val="dk1"/>
              </a:solidFill>
              <a:latin typeface="Calibri"/>
              <a:ea typeface="Calibri"/>
              <a:cs typeface="Calibri"/>
              <a:sym typeface="Calibri"/>
            </a:endParaRPr>
          </a:p>
        </p:txBody>
      </p:sp>
      <p:sp>
        <p:nvSpPr>
          <p:cNvPr id="257" name="Google Shape;257;p13"/>
          <p:cNvSpPr/>
          <p:nvPr/>
        </p:nvSpPr>
        <p:spPr>
          <a:xfrm>
            <a:off x="1920240" y="1737360"/>
            <a:ext cx="667512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Description: A 10-minute investigative video by Vox examining how modern celebrity PR firms construct public personas, manage crises, and engineer authenticity. Features commentary from former publicists and media strategists on the ethics of narrative control.</a:t>
            </a:r>
            <a:endParaRPr b="0" i="0" sz="950" u="none" cap="none" strike="noStrike">
              <a:solidFill>
                <a:schemeClr val="dk1"/>
              </a:solidFill>
              <a:latin typeface="Calibri"/>
              <a:ea typeface="Calibri"/>
              <a:cs typeface="Calibri"/>
              <a:sym typeface="Calibri"/>
            </a:endParaRPr>
          </a:p>
        </p:txBody>
      </p:sp>
      <p:sp>
        <p:nvSpPr>
          <p:cNvPr id="258" name="Google Shape;258;p13"/>
          <p:cNvSpPr/>
          <p:nvPr/>
        </p:nvSpPr>
        <p:spPr>
          <a:xfrm>
            <a:off x="1920240" y="2487168"/>
            <a:ext cx="6675120"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850"/>
              <a:buFont typeface="Calibri"/>
              <a:buNone/>
            </a:pPr>
            <a:r>
              <a:rPr b="0" i="1" lang="en-US" sz="850" u="none" cap="none" strike="noStrike">
                <a:solidFill>
                  <a:srgbClr val="6B7280"/>
                </a:solidFill>
                <a:latin typeface="Calibri"/>
                <a:ea typeface="Calibri"/>
                <a:cs typeface="Calibri"/>
                <a:sym typeface="Calibri"/>
              </a:rPr>
              <a:t>Source: Vox Media. Published on YouTube, 2022.</a:t>
            </a:r>
            <a:endParaRPr b="0" i="0" sz="850" u="none" cap="none" strike="noStrike">
              <a:solidFill>
                <a:schemeClr val="dk1"/>
              </a:solidFill>
              <a:latin typeface="Calibri"/>
              <a:ea typeface="Calibri"/>
              <a:cs typeface="Calibri"/>
              <a:sym typeface="Calibri"/>
            </a:endParaRPr>
          </a:p>
        </p:txBody>
      </p:sp>
      <p:sp>
        <p:nvSpPr>
          <p:cNvPr id="259" name="Google Shape;259;p13"/>
          <p:cNvSpPr/>
          <p:nvPr/>
        </p:nvSpPr>
        <p:spPr>
          <a:xfrm>
            <a:off x="548640" y="2999232"/>
            <a:ext cx="8275320" cy="1810512"/>
          </a:xfrm>
          <a:prstGeom prst="roundRect">
            <a:avLst>
              <a:gd fmla="val 404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13"/>
          <p:cNvSpPr/>
          <p:nvPr/>
        </p:nvSpPr>
        <p:spPr>
          <a:xfrm>
            <a:off x="749808" y="3145536"/>
            <a:ext cx="987552" cy="329184"/>
          </a:xfrm>
          <a:prstGeom prst="roundRect">
            <a:avLst>
              <a:gd fmla="val 16667" name="adj"/>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13"/>
          <p:cNvSpPr/>
          <p:nvPr/>
        </p:nvSpPr>
        <p:spPr>
          <a:xfrm>
            <a:off x="749808" y="3145536"/>
            <a:ext cx="987552" cy="32918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00"/>
              <a:buFont typeface="Calibri"/>
              <a:buNone/>
            </a:pPr>
            <a:r>
              <a:rPr b="1" i="0" lang="en-US" sz="900" u="none" cap="none" strike="noStrike">
                <a:solidFill>
                  <a:srgbClr val="FFFFFF"/>
                </a:solidFill>
                <a:latin typeface="Calibri"/>
                <a:ea typeface="Calibri"/>
                <a:cs typeface="Calibri"/>
                <a:sym typeface="Calibri"/>
              </a:rPr>
              <a:t>Video 2</a:t>
            </a:r>
            <a:endParaRPr b="0" i="0" sz="900" u="none" cap="none" strike="noStrike">
              <a:solidFill>
                <a:schemeClr val="dk1"/>
              </a:solidFill>
              <a:latin typeface="Calibri"/>
              <a:ea typeface="Calibri"/>
              <a:cs typeface="Calibri"/>
              <a:sym typeface="Calibri"/>
            </a:endParaRPr>
          </a:p>
        </p:txBody>
      </p:sp>
      <p:sp>
        <p:nvSpPr>
          <p:cNvPr id="262" name="Google Shape;262;p13"/>
          <p:cNvSpPr/>
          <p:nvPr/>
        </p:nvSpPr>
        <p:spPr>
          <a:xfrm>
            <a:off x="1920240" y="3108960"/>
            <a:ext cx="66751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50"/>
              <a:buFont typeface="Calibri"/>
              <a:buNone/>
            </a:pPr>
            <a:r>
              <a:rPr b="1" i="0" lang="en-US" sz="1150" u="none" cap="none" strike="noStrike">
                <a:solidFill>
                  <a:srgbClr val="3D4048"/>
                </a:solidFill>
                <a:latin typeface="Calibri"/>
                <a:ea typeface="Calibri"/>
                <a:cs typeface="Calibri"/>
                <a:sym typeface="Calibri"/>
              </a:rPr>
              <a:t>Title: FTC Cracks Down on Influencer Ads — What You Need to Know (CNBC / YouTube, 2023)</a:t>
            </a:r>
            <a:endParaRPr b="0" i="0" sz="1150" u="none" cap="none" strike="noStrike">
              <a:solidFill>
                <a:schemeClr val="dk1"/>
              </a:solidFill>
              <a:latin typeface="Calibri"/>
              <a:ea typeface="Calibri"/>
              <a:cs typeface="Calibri"/>
              <a:sym typeface="Calibri"/>
            </a:endParaRPr>
          </a:p>
        </p:txBody>
      </p:sp>
      <p:sp>
        <p:nvSpPr>
          <p:cNvPr id="263" name="Google Shape;263;p13"/>
          <p:cNvSpPr/>
          <p:nvPr/>
        </p:nvSpPr>
        <p:spPr>
          <a:xfrm>
            <a:off x="1920240" y="3456432"/>
            <a:ext cx="66751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50"/>
              <a:buFont typeface="Calibri"/>
              <a:buNone/>
            </a:pPr>
            <a:r>
              <a:rPr b="0" i="0" lang="en-US" sz="950" u="none" cap="none" strike="noStrike">
                <a:solidFill>
                  <a:srgbClr val="5B8DB8"/>
                </a:solidFill>
                <a:latin typeface="Calibri"/>
                <a:ea typeface="Calibri"/>
                <a:cs typeface="Calibri"/>
                <a:sym typeface="Calibri"/>
              </a:rPr>
              <a:t>Web address: https://www.youtube.com/watch?v=aFmHFO3bVAU</a:t>
            </a:r>
            <a:endParaRPr b="0" i="0" sz="950" u="none" cap="none" strike="noStrike">
              <a:solidFill>
                <a:schemeClr val="dk1"/>
              </a:solidFill>
              <a:latin typeface="Calibri"/>
              <a:ea typeface="Calibri"/>
              <a:cs typeface="Calibri"/>
              <a:sym typeface="Calibri"/>
            </a:endParaRPr>
          </a:p>
        </p:txBody>
      </p:sp>
      <p:sp>
        <p:nvSpPr>
          <p:cNvPr id="264" name="Google Shape;264;p13"/>
          <p:cNvSpPr/>
          <p:nvPr/>
        </p:nvSpPr>
        <p:spPr>
          <a:xfrm>
            <a:off x="1920240" y="3730752"/>
            <a:ext cx="667512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Description: An 8-minute CNBC explainer on the FTC's updated 2023 endorsement disclosure rules, the surge in undisclosed celebrity partnerships, and the ethical and legal obligations of influencers to their audiences. Includes real FTC enforcement examples.</a:t>
            </a:r>
            <a:endParaRPr b="0" i="0" sz="950" u="none" cap="none" strike="noStrike">
              <a:solidFill>
                <a:schemeClr val="dk1"/>
              </a:solidFill>
              <a:latin typeface="Calibri"/>
              <a:ea typeface="Calibri"/>
              <a:cs typeface="Calibri"/>
              <a:sym typeface="Calibri"/>
            </a:endParaRPr>
          </a:p>
        </p:txBody>
      </p:sp>
      <p:sp>
        <p:nvSpPr>
          <p:cNvPr id="265" name="Google Shape;265;p13"/>
          <p:cNvSpPr/>
          <p:nvPr/>
        </p:nvSpPr>
        <p:spPr>
          <a:xfrm>
            <a:off x="1920240" y="4480560"/>
            <a:ext cx="6675120"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850"/>
              <a:buFont typeface="Calibri"/>
              <a:buNone/>
            </a:pPr>
            <a:r>
              <a:rPr b="0" i="1" lang="en-US" sz="850" u="none" cap="none" strike="noStrike">
                <a:solidFill>
                  <a:srgbClr val="6B7280"/>
                </a:solidFill>
                <a:latin typeface="Calibri"/>
                <a:ea typeface="Calibri"/>
                <a:cs typeface="Calibri"/>
                <a:sym typeface="Calibri"/>
              </a:rPr>
              <a:t>Source: CNBC. Published on YouTube, 2023.</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270" name="Shape 270"/>
        <p:cNvGrpSpPr/>
        <p:nvPr/>
      </p:nvGrpSpPr>
      <p:grpSpPr>
        <a:xfrm>
          <a:off x="0" y="0"/>
          <a:ext cx="0" cy="0"/>
          <a:chOff x="0" y="0"/>
          <a:chExt cx="0" cy="0"/>
        </a:xfrm>
      </p:grpSpPr>
      <p:sp>
        <p:nvSpPr>
          <p:cNvPr id="271" name="Google Shape;271;p14"/>
          <p:cNvSpPr/>
          <p:nvPr/>
        </p:nvSpPr>
        <p:spPr>
          <a:xfrm>
            <a:off x="548640" y="274320"/>
            <a:ext cx="804672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200"/>
              <a:buFont typeface="Cambria"/>
              <a:buNone/>
            </a:pPr>
            <a:r>
              <a:rPr b="1" i="0" lang="en-US" sz="3200" u="none" cap="none" strike="noStrike">
                <a:solidFill>
                  <a:srgbClr val="3D4048"/>
                </a:solidFill>
                <a:latin typeface="Cambria"/>
                <a:ea typeface="Cambria"/>
                <a:cs typeface="Cambria"/>
                <a:sym typeface="Cambria"/>
              </a:rPr>
              <a:t>Two Web</a:t>
            </a:r>
            <a:r>
              <a:rPr b="1" lang="en-US" sz="3200">
                <a:solidFill>
                  <a:srgbClr val="3D4048"/>
                </a:solidFill>
                <a:latin typeface="Cambria"/>
                <a:ea typeface="Cambria"/>
                <a:cs typeface="Cambria"/>
                <a:sym typeface="Cambria"/>
              </a:rPr>
              <a:t>sites </a:t>
            </a:r>
            <a:r>
              <a:rPr b="1" i="0" lang="en-US" sz="3200" u="none" cap="none" strike="noStrike">
                <a:solidFill>
                  <a:srgbClr val="3D4048"/>
                </a:solidFill>
                <a:latin typeface="Cambria"/>
                <a:ea typeface="Cambria"/>
                <a:cs typeface="Cambria"/>
                <a:sym typeface="Cambria"/>
              </a:rPr>
              <a:t>on My Media Ethics Issue</a:t>
            </a:r>
            <a:endParaRPr b="0" i="0" sz="3200" u="none" cap="none" strike="noStrike">
              <a:solidFill>
                <a:schemeClr val="dk1"/>
              </a:solidFill>
              <a:latin typeface="Calibri"/>
              <a:ea typeface="Calibri"/>
              <a:cs typeface="Calibri"/>
              <a:sym typeface="Calibri"/>
            </a:endParaRPr>
          </a:p>
        </p:txBody>
      </p:sp>
      <p:sp>
        <p:nvSpPr>
          <p:cNvPr id="272" name="Google Shape;272;p14"/>
          <p:cNvSpPr/>
          <p:nvPr/>
        </p:nvSpPr>
        <p:spPr>
          <a:xfrm>
            <a:off x="548640" y="1005840"/>
            <a:ext cx="8275320" cy="1810512"/>
          </a:xfrm>
          <a:prstGeom prst="roundRect">
            <a:avLst>
              <a:gd fmla="val 404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14"/>
          <p:cNvSpPr/>
          <p:nvPr/>
        </p:nvSpPr>
        <p:spPr>
          <a:xfrm>
            <a:off x="749808" y="1152144"/>
            <a:ext cx="987552" cy="329184"/>
          </a:xfrm>
          <a:prstGeom prst="roundRect">
            <a:avLst>
              <a:gd fmla="val 16667" name="adj"/>
            </a:avLst>
          </a:prstGeom>
          <a:solidFill>
            <a:srgbClr val="3D4048"/>
          </a:solidFill>
          <a:ln cap="flat" cmpd="sng" w="12700">
            <a:solidFill>
              <a:srgbClr val="3D404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 name="Google Shape;274;p14"/>
          <p:cNvSpPr/>
          <p:nvPr/>
        </p:nvSpPr>
        <p:spPr>
          <a:xfrm>
            <a:off x="749808" y="1152144"/>
            <a:ext cx="987552" cy="32918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00"/>
              <a:buFont typeface="Calibri"/>
              <a:buNone/>
            </a:pPr>
            <a:r>
              <a:rPr b="1" i="0" lang="en-US" sz="900" u="none" cap="none" strike="noStrike">
                <a:solidFill>
                  <a:srgbClr val="FFFFFF"/>
                </a:solidFill>
                <a:latin typeface="Calibri"/>
                <a:ea typeface="Calibri"/>
                <a:cs typeface="Calibri"/>
                <a:sym typeface="Calibri"/>
              </a:rPr>
              <a:t>Web 1</a:t>
            </a:r>
            <a:endParaRPr b="0" i="0" sz="900" u="none" cap="none" strike="noStrike">
              <a:solidFill>
                <a:schemeClr val="dk1"/>
              </a:solidFill>
              <a:latin typeface="Calibri"/>
              <a:ea typeface="Calibri"/>
              <a:cs typeface="Calibri"/>
              <a:sym typeface="Calibri"/>
            </a:endParaRPr>
          </a:p>
        </p:txBody>
      </p:sp>
      <p:sp>
        <p:nvSpPr>
          <p:cNvPr id="275" name="Google Shape;275;p14"/>
          <p:cNvSpPr/>
          <p:nvPr/>
        </p:nvSpPr>
        <p:spPr>
          <a:xfrm>
            <a:off x="1920240" y="1115568"/>
            <a:ext cx="66751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50"/>
              <a:buFont typeface="Calibri"/>
              <a:buNone/>
            </a:pPr>
            <a:r>
              <a:rPr b="1" i="0" lang="en-US" sz="1150" u="none" cap="none" strike="noStrike">
                <a:solidFill>
                  <a:srgbClr val="3D4048"/>
                </a:solidFill>
                <a:latin typeface="Calibri"/>
                <a:ea typeface="Calibri"/>
                <a:cs typeface="Calibri"/>
                <a:sym typeface="Calibri"/>
              </a:rPr>
              <a:t>Title: FTC Endorsement Guides: What People Are Asking (FTC.gov, 2023)</a:t>
            </a:r>
            <a:endParaRPr b="0" i="0" sz="1150" u="none" cap="none" strike="noStrike">
              <a:solidFill>
                <a:schemeClr val="dk1"/>
              </a:solidFill>
              <a:latin typeface="Calibri"/>
              <a:ea typeface="Calibri"/>
              <a:cs typeface="Calibri"/>
              <a:sym typeface="Calibri"/>
            </a:endParaRPr>
          </a:p>
        </p:txBody>
      </p:sp>
      <p:sp>
        <p:nvSpPr>
          <p:cNvPr id="276" name="Google Shape;276;p14"/>
          <p:cNvSpPr/>
          <p:nvPr/>
        </p:nvSpPr>
        <p:spPr>
          <a:xfrm>
            <a:off x="1920240" y="1463040"/>
            <a:ext cx="66751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50"/>
              <a:buFont typeface="Calibri"/>
              <a:buNone/>
            </a:pPr>
            <a:r>
              <a:rPr b="0" i="0" lang="en-US" sz="950" u="none" cap="none" strike="noStrike">
                <a:solidFill>
                  <a:srgbClr val="5B8DB8"/>
                </a:solidFill>
                <a:latin typeface="Calibri"/>
                <a:ea typeface="Calibri"/>
                <a:cs typeface="Calibri"/>
                <a:sym typeface="Calibri"/>
              </a:rPr>
              <a:t>Web address: https://www.ftc.gov/business-guidance/resources/ftcs-endorsement-guides-what-people-are-asking</a:t>
            </a:r>
            <a:endParaRPr b="0" i="0" sz="950" u="none" cap="none" strike="noStrike">
              <a:solidFill>
                <a:schemeClr val="dk1"/>
              </a:solidFill>
              <a:latin typeface="Calibri"/>
              <a:ea typeface="Calibri"/>
              <a:cs typeface="Calibri"/>
              <a:sym typeface="Calibri"/>
            </a:endParaRPr>
          </a:p>
        </p:txBody>
      </p:sp>
      <p:sp>
        <p:nvSpPr>
          <p:cNvPr id="277" name="Google Shape;277;p14"/>
          <p:cNvSpPr/>
          <p:nvPr/>
        </p:nvSpPr>
        <p:spPr>
          <a:xfrm>
            <a:off x="1920240" y="1737360"/>
            <a:ext cx="667512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Description: The Federal Trade Commission's official updated guidance on endorsement disclosures. Covers what qualifies as a material connection, how celebrities and influencers must disclose paid partnerships, and what constitutes deceptive endorsement under federal law. Updated 2023.</a:t>
            </a:r>
            <a:endParaRPr b="0" i="0" sz="950" u="none" cap="none" strike="noStrike">
              <a:solidFill>
                <a:schemeClr val="dk1"/>
              </a:solidFill>
              <a:latin typeface="Calibri"/>
              <a:ea typeface="Calibri"/>
              <a:cs typeface="Calibri"/>
              <a:sym typeface="Calibri"/>
            </a:endParaRPr>
          </a:p>
        </p:txBody>
      </p:sp>
      <p:sp>
        <p:nvSpPr>
          <p:cNvPr id="278" name="Google Shape;278;p14"/>
          <p:cNvSpPr/>
          <p:nvPr/>
        </p:nvSpPr>
        <p:spPr>
          <a:xfrm>
            <a:off x="1920240" y="2487168"/>
            <a:ext cx="6675120"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850"/>
              <a:buFont typeface="Calibri"/>
              <a:buNone/>
            </a:pPr>
            <a:r>
              <a:rPr b="0" i="1" lang="en-US" sz="850" u="none" cap="none" strike="noStrike">
                <a:solidFill>
                  <a:srgbClr val="6B7280"/>
                </a:solidFill>
                <a:latin typeface="Calibri"/>
                <a:ea typeface="Calibri"/>
                <a:cs typeface="Calibri"/>
                <a:sym typeface="Calibri"/>
              </a:rPr>
              <a:t>Source: Federal Trade Commission (FTC). United States Government. ftc.gov, 2023.</a:t>
            </a:r>
            <a:endParaRPr b="0" i="0" sz="850" u="none" cap="none" strike="noStrike">
              <a:solidFill>
                <a:schemeClr val="dk1"/>
              </a:solidFill>
              <a:latin typeface="Calibri"/>
              <a:ea typeface="Calibri"/>
              <a:cs typeface="Calibri"/>
              <a:sym typeface="Calibri"/>
            </a:endParaRPr>
          </a:p>
        </p:txBody>
      </p:sp>
      <p:sp>
        <p:nvSpPr>
          <p:cNvPr id="279" name="Google Shape;279;p14"/>
          <p:cNvSpPr/>
          <p:nvPr/>
        </p:nvSpPr>
        <p:spPr>
          <a:xfrm>
            <a:off x="548640" y="2999232"/>
            <a:ext cx="8275320" cy="1810512"/>
          </a:xfrm>
          <a:prstGeom prst="roundRect">
            <a:avLst>
              <a:gd fmla="val 404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 name="Google Shape;280;p14"/>
          <p:cNvSpPr/>
          <p:nvPr/>
        </p:nvSpPr>
        <p:spPr>
          <a:xfrm>
            <a:off x="749808" y="3145536"/>
            <a:ext cx="987552" cy="329184"/>
          </a:xfrm>
          <a:prstGeom prst="roundRect">
            <a:avLst>
              <a:gd fmla="val 16667" name="adj"/>
            </a:avLst>
          </a:prstGeom>
          <a:solidFill>
            <a:srgbClr val="3D4048"/>
          </a:solidFill>
          <a:ln cap="flat" cmpd="sng" w="12700">
            <a:solidFill>
              <a:srgbClr val="3D404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14"/>
          <p:cNvSpPr/>
          <p:nvPr/>
        </p:nvSpPr>
        <p:spPr>
          <a:xfrm>
            <a:off x="749808" y="3145536"/>
            <a:ext cx="987552" cy="329184"/>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900"/>
              <a:buFont typeface="Calibri"/>
              <a:buNone/>
            </a:pPr>
            <a:r>
              <a:rPr b="1" i="0" lang="en-US" sz="900" u="none" cap="none" strike="noStrike">
                <a:solidFill>
                  <a:srgbClr val="FFFFFF"/>
                </a:solidFill>
                <a:latin typeface="Calibri"/>
                <a:ea typeface="Calibri"/>
                <a:cs typeface="Calibri"/>
                <a:sym typeface="Calibri"/>
              </a:rPr>
              <a:t>Web 2</a:t>
            </a:r>
            <a:endParaRPr b="0" i="0" sz="900" u="none" cap="none" strike="noStrike">
              <a:solidFill>
                <a:schemeClr val="dk1"/>
              </a:solidFill>
              <a:latin typeface="Calibri"/>
              <a:ea typeface="Calibri"/>
              <a:cs typeface="Calibri"/>
              <a:sym typeface="Calibri"/>
            </a:endParaRPr>
          </a:p>
        </p:txBody>
      </p:sp>
      <p:sp>
        <p:nvSpPr>
          <p:cNvPr id="282" name="Google Shape;282;p14"/>
          <p:cNvSpPr/>
          <p:nvPr/>
        </p:nvSpPr>
        <p:spPr>
          <a:xfrm>
            <a:off x="1920240" y="3108960"/>
            <a:ext cx="6675120" cy="32918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50"/>
              <a:buFont typeface="Calibri"/>
              <a:buNone/>
            </a:pPr>
            <a:r>
              <a:rPr b="1" i="0" lang="en-US" sz="1150" u="none" cap="none" strike="noStrike">
                <a:solidFill>
                  <a:srgbClr val="3D4048"/>
                </a:solidFill>
                <a:latin typeface="Calibri"/>
                <a:ea typeface="Calibri"/>
                <a:cs typeface="Calibri"/>
                <a:sym typeface="Calibri"/>
              </a:rPr>
              <a:t>Title: The Influencer Trust Gap: 2025 Consumer Perception Report (BBB, 2025)</a:t>
            </a:r>
            <a:endParaRPr b="0" i="0" sz="1150" u="none" cap="none" strike="noStrike">
              <a:solidFill>
                <a:schemeClr val="dk1"/>
              </a:solidFill>
              <a:latin typeface="Calibri"/>
              <a:ea typeface="Calibri"/>
              <a:cs typeface="Calibri"/>
              <a:sym typeface="Calibri"/>
            </a:endParaRPr>
          </a:p>
        </p:txBody>
      </p:sp>
      <p:sp>
        <p:nvSpPr>
          <p:cNvPr id="283" name="Google Shape;283;p14"/>
          <p:cNvSpPr/>
          <p:nvPr/>
        </p:nvSpPr>
        <p:spPr>
          <a:xfrm>
            <a:off x="1920240" y="3456432"/>
            <a:ext cx="667512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50"/>
              <a:buFont typeface="Calibri"/>
              <a:buNone/>
            </a:pPr>
            <a:r>
              <a:rPr b="0" i="0" lang="en-US" sz="950" u="none" cap="none" strike="noStrike">
                <a:solidFill>
                  <a:srgbClr val="5B8DB8"/>
                </a:solidFill>
                <a:latin typeface="Calibri"/>
                <a:ea typeface="Calibri"/>
                <a:cs typeface="Calibri"/>
                <a:sym typeface="Calibri"/>
              </a:rPr>
              <a:t>Web address: https://www.bbb.org/article/news-releases/influencer-trust-report-2025</a:t>
            </a:r>
            <a:endParaRPr b="0" i="0" sz="950" u="none" cap="none" strike="noStrike">
              <a:solidFill>
                <a:schemeClr val="dk1"/>
              </a:solidFill>
              <a:latin typeface="Calibri"/>
              <a:ea typeface="Calibri"/>
              <a:cs typeface="Calibri"/>
              <a:sym typeface="Calibri"/>
            </a:endParaRPr>
          </a:p>
        </p:txBody>
      </p:sp>
      <p:sp>
        <p:nvSpPr>
          <p:cNvPr id="284" name="Google Shape;284;p14"/>
          <p:cNvSpPr/>
          <p:nvPr/>
        </p:nvSpPr>
        <p:spPr>
          <a:xfrm>
            <a:off x="1920240" y="3730752"/>
            <a:ext cx="6675120" cy="65836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Description: The Better Business Bureau's 2025 annual report on consumer trust in celebrity and influencer endorsements. Key finding: 70% of respondents felt deceived by undisclosed sponsored content in the past year. Includes data on how transparency affects brand loyalty and purchasing decisions.</a:t>
            </a:r>
            <a:endParaRPr b="0" i="0" sz="950" u="none" cap="none" strike="noStrike">
              <a:solidFill>
                <a:schemeClr val="dk1"/>
              </a:solidFill>
              <a:latin typeface="Calibri"/>
              <a:ea typeface="Calibri"/>
              <a:cs typeface="Calibri"/>
              <a:sym typeface="Calibri"/>
            </a:endParaRPr>
          </a:p>
        </p:txBody>
      </p:sp>
      <p:sp>
        <p:nvSpPr>
          <p:cNvPr id="285" name="Google Shape;285;p14"/>
          <p:cNvSpPr/>
          <p:nvPr/>
        </p:nvSpPr>
        <p:spPr>
          <a:xfrm>
            <a:off x="1920240" y="4480560"/>
            <a:ext cx="6675120"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850"/>
              <a:buFont typeface="Calibri"/>
              <a:buNone/>
            </a:pPr>
            <a:r>
              <a:rPr b="0" i="1" lang="en-US" sz="850" u="none" cap="none" strike="noStrike">
                <a:solidFill>
                  <a:srgbClr val="6B7280"/>
                </a:solidFill>
                <a:latin typeface="Calibri"/>
                <a:ea typeface="Calibri"/>
                <a:cs typeface="Calibri"/>
                <a:sym typeface="Calibri"/>
              </a:rPr>
              <a:t>Source: Better Business Bureau (BBB). National Programs. bbb.org, 2025.</a:t>
            </a:r>
            <a:endParaRPr b="0" i="0" sz="8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B2D35"/>
        </a:solidFill>
      </p:bgPr>
    </p:bg>
    <p:spTree>
      <p:nvGrpSpPr>
        <p:cNvPr id="290" name="Shape 290"/>
        <p:cNvGrpSpPr/>
        <p:nvPr/>
      </p:nvGrpSpPr>
      <p:grpSpPr>
        <a:xfrm>
          <a:off x="0" y="0"/>
          <a:ext cx="0" cy="0"/>
          <a:chOff x="0" y="0"/>
          <a:chExt cx="0" cy="0"/>
        </a:xfrm>
      </p:grpSpPr>
      <p:sp>
        <p:nvSpPr>
          <p:cNvPr id="291" name="Google Shape;291;p15"/>
          <p:cNvSpPr/>
          <p:nvPr/>
        </p:nvSpPr>
        <p:spPr>
          <a:xfrm>
            <a:off x="548640" y="685800"/>
            <a:ext cx="7315200" cy="20116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The only way to</a:t>
            </a:r>
            <a:endParaRPr b="0" i="0" sz="3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build a lasting reputation</a:t>
            </a:r>
            <a:endParaRPr b="0" i="0" sz="3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3600"/>
              <a:buFont typeface="Cambria"/>
              <a:buNone/>
            </a:pPr>
            <a:r>
              <a:rPr b="1" i="0" lang="en-US" sz="3600" u="none" cap="none" strike="noStrike">
                <a:solidFill>
                  <a:srgbClr val="FFFFFF"/>
                </a:solidFill>
                <a:latin typeface="Cambria"/>
                <a:ea typeface="Cambria"/>
                <a:cs typeface="Cambria"/>
                <a:sym typeface="Cambria"/>
              </a:rPr>
              <a:t>is to deserve one.</a:t>
            </a:r>
            <a:endParaRPr b="0" i="0" sz="3600" u="none" cap="none" strike="noStrike">
              <a:solidFill>
                <a:schemeClr val="dk1"/>
              </a:solidFill>
              <a:latin typeface="Calibri"/>
              <a:ea typeface="Calibri"/>
              <a:cs typeface="Calibri"/>
              <a:sym typeface="Calibri"/>
            </a:endParaRPr>
          </a:p>
        </p:txBody>
      </p:sp>
      <p:sp>
        <p:nvSpPr>
          <p:cNvPr id="292" name="Google Shape;292;p15"/>
          <p:cNvSpPr/>
          <p:nvPr/>
        </p:nvSpPr>
        <p:spPr>
          <a:xfrm>
            <a:off x="548640" y="2743200"/>
            <a:ext cx="4572000" cy="36576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300"/>
              <a:buFont typeface="Calibri"/>
              <a:buNone/>
            </a:pPr>
            <a:r>
              <a:rPr b="0" i="1" lang="en-US" sz="1300" u="none" cap="none" strike="noStrike">
                <a:solidFill>
                  <a:srgbClr val="6B7280"/>
                </a:solidFill>
                <a:latin typeface="Calibri"/>
                <a:ea typeface="Calibri"/>
                <a:cs typeface="Calibri"/>
                <a:sym typeface="Calibri"/>
              </a:rPr>
              <a:t>— Walter Cronkite</a:t>
            </a:r>
            <a:endParaRPr b="0" i="0" sz="1300" u="none" cap="none" strike="noStrike">
              <a:solidFill>
                <a:schemeClr val="dk1"/>
              </a:solidFill>
              <a:latin typeface="Calibri"/>
              <a:ea typeface="Calibri"/>
              <a:cs typeface="Calibri"/>
              <a:sym typeface="Calibri"/>
            </a:endParaRPr>
          </a:p>
        </p:txBody>
      </p:sp>
      <p:sp>
        <p:nvSpPr>
          <p:cNvPr id="293" name="Google Shape;293;p15"/>
          <p:cNvSpPr/>
          <p:nvPr/>
        </p:nvSpPr>
        <p:spPr>
          <a:xfrm>
            <a:off x="548640" y="3246120"/>
            <a:ext cx="8092440" cy="27432"/>
          </a:xfrm>
          <a:prstGeom prst="rect">
            <a:avLst/>
          </a:prstGeom>
          <a:solidFill>
            <a:srgbClr val="333840"/>
          </a:solidFill>
          <a:ln cap="flat" cmpd="sng" w="12700">
            <a:solidFill>
              <a:srgbClr val="33384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15"/>
          <p:cNvSpPr/>
          <p:nvPr/>
        </p:nvSpPr>
        <p:spPr>
          <a:xfrm>
            <a:off x="548640" y="3383280"/>
            <a:ext cx="4572000"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2200"/>
              <a:buFont typeface="Cambria"/>
              <a:buNone/>
            </a:pPr>
            <a:r>
              <a:rPr b="1" i="0" lang="en-US" sz="2200" u="none" cap="none" strike="noStrike">
                <a:solidFill>
                  <a:srgbClr val="FFFFFF"/>
                </a:solidFill>
                <a:latin typeface="Cambria"/>
                <a:ea typeface="Cambria"/>
                <a:cs typeface="Cambria"/>
                <a:sym typeface="Cambria"/>
              </a:rPr>
              <a:t>Thank You  ·  Questions?</a:t>
            </a:r>
            <a:endParaRPr b="0" i="0" sz="2200" u="none" cap="none" strike="noStrike">
              <a:solidFill>
                <a:schemeClr val="dk1"/>
              </a:solidFill>
              <a:latin typeface="Calibri"/>
              <a:ea typeface="Calibri"/>
              <a:cs typeface="Calibri"/>
              <a:sym typeface="Calibri"/>
            </a:endParaRPr>
          </a:p>
        </p:txBody>
      </p:sp>
      <p:sp>
        <p:nvSpPr>
          <p:cNvPr id="295" name="Google Shape;295;p15"/>
          <p:cNvSpPr/>
          <p:nvPr/>
        </p:nvSpPr>
        <p:spPr>
          <a:xfrm>
            <a:off x="548640" y="3931920"/>
            <a:ext cx="804672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444950"/>
              </a:buClr>
              <a:buSzPts val="950"/>
              <a:buFont typeface="Calibri"/>
              <a:buNone/>
            </a:pPr>
            <a:r>
              <a:rPr b="0" i="0" lang="en-US" sz="950" u="none" cap="none" strike="noStrike">
                <a:solidFill>
                  <a:srgbClr val="444950"/>
                </a:solidFill>
                <a:latin typeface="Calibri"/>
                <a:ea typeface="Calibri"/>
                <a:cs typeface="Calibri"/>
                <a:sym typeface="Calibri"/>
              </a:rPr>
              <a:t>Audrey Lucas  ·  MEJO 141 Media Ethics  ·  UNC Chapel Hill  ·  Summer 2026</a:t>
            </a:r>
            <a:endParaRPr b="0" i="0" sz="950" u="none" cap="none" strike="noStrike">
              <a:solidFill>
                <a:schemeClr val="dk1"/>
              </a:solidFill>
              <a:latin typeface="Calibri"/>
              <a:ea typeface="Calibri"/>
              <a:cs typeface="Calibri"/>
              <a:sym typeface="Calibri"/>
            </a:endParaRPr>
          </a:p>
        </p:txBody>
      </p:sp>
      <p:sp>
        <p:nvSpPr>
          <p:cNvPr id="296" name="Google Shape;296;p15"/>
          <p:cNvSpPr/>
          <p:nvPr/>
        </p:nvSpPr>
        <p:spPr>
          <a:xfrm>
            <a:off x="548640" y="4315968"/>
            <a:ext cx="804672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93D44"/>
              </a:buClr>
              <a:buSzPts val="750"/>
              <a:buFont typeface="Calibri"/>
              <a:buNone/>
            </a:pPr>
            <a:r>
              <a:rPr b="0" i="1" lang="en-US" sz="750" u="none" cap="none" strike="noStrike">
                <a:solidFill>
                  <a:srgbClr val="393D44"/>
                </a:solidFill>
                <a:latin typeface="Calibri"/>
                <a:ea typeface="Calibri"/>
                <a:cs typeface="Calibri"/>
                <a:sym typeface="Calibri"/>
              </a:rPr>
              <a:t>AI Use Disclosure: This presentation was developed with assistance from Claude (Anthropic, 2026). Claude (Version Sonnet 4.6) [Large language model]. https://claude.ai — per APA GenAI citation guidelines.</a:t>
            </a:r>
            <a:endParaRPr b="0" i="0" sz="75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26" name="Shape 26"/>
        <p:cNvGrpSpPr/>
        <p:nvPr/>
      </p:nvGrpSpPr>
      <p:grpSpPr>
        <a:xfrm>
          <a:off x="0" y="0"/>
          <a:ext cx="0" cy="0"/>
          <a:chOff x="0" y="0"/>
          <a:chExt cx="0" cy="0"/>
        </a:xfrm>
      </p:grpSpPr>
      <p:sp>
        <p:nvSpPr>
          <p:cNvPr id="27" name="Google Shape;27;p4"/>
          <p:cNvSpPr/>
          <p:nvPr/>
        </p:nvSpPr>
        <p:spPr>
          <a:xfrm>
            <a:off x="548640" y="347472"/>
            <a:ext cx="777240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800"/>
              <a:buFont typeface="Cambria"/>
              <a:buNone/>
            </a:pPr>
            <a:r>
              <a:rPr b="1" i="0" lang="en-US" sz="3800" u="none" cap="none" strike="noStrike">
                <a:solidFill>
                  <a:srgbClr val="3D4048"/>
                </a:solidFill>
                <a:latin typeface="Cambria"/>
                <a:ea typeface="Cambria"/>
                <a:cs typeface="Cambria"/>
                <a:sym typeface="Cambria"/>
              </a:rPr>
              <a:t>Agenda</a:t>
            </a:r>
            <a:endParaRPr b="0" i="0" sz="3800" u="none" cap="none" strike="noStrike">
              <a:solidFill>
                <a:schemeClr val="dk1"/>
              </a:solidFill>
              <a:latin typeface="Calibri"/>
              <a:ea typeface="Calibri"/>
              <a:cs typeface="Calibri"/>
              <a:sym typeface="Calibri"/>
            </a:endParaRPr>
          </a:p>
        </p:txBody>
      </p:sp>
      <p:sp>
        <p:nvSpPr>
          <p:cNvPr id="28" name="Google Shape;28;p4"/>
          <p:cNvSpPr/>
          <p:nvPr/>
        </p:nvSpPr>
        <p:spPr>
          <a:xfrm>
            <a:off x="548640" y="1188720"/>
            <a:ext cx="4069080" cy="1005840"/>
          </a:xfrm>
          <a:prstGeom prst="roundRect">
            <a:avLst>
              <a:gd fmla="val 63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4"/>
          <p:cNvSpPr/>
          <p:nvPr/>
        </p:nvSpPr>
        <p:spPr>
          <a:xfrm>
            <a:off x="713232" y="1298448"/>
            <a:ext cx="502920" cy="7772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200"/>
              <a:buFont typeface="Cambria"/>
              <a:buNone/>
            </a:pPr>
            <a:r>
              <a:rPr b="1" i="0" lang="en-US" sz="2200" u="none" cap="none" strike="noStrike">
                <a:solidFill>
                  <a:srgbClr val="5B8DB8"/>
                </a:solidFill>
                <a:latin typeface="Cambria"/>
                <a:ea typeface="Cambria"/>
                <a:cs typeface="Cambria"/>
                <a:sym typeface="Cambria"/>
              </a:rPr>
              <a:t>01</a:t>
            </a:r>
            <a:endParaRPr b="0" i="0" sz="2200" u="none" cap="none" strike="noStrike">
              <a:solidFill>
                <a:schemeClr val="dk1"/>
              </a:solidFill>
              <a:latin typeface="Calibri"/>
              <a:ea typeface="Calibri"/>
              <a:cs typeface="Calibri"/>
              <a:sym typeface="Calibri"/>
            </a:endParaRPr>
          </a:p>
        </p:txBody>
      </p:sp>
      <p:sp>
        <p:nvSpPr>
          <p:cNvPr id="30" name="Google Shape;30;p4"/>
          <p:cNvSpPr/>
          <p:nvPr/>
        </p:nvSpPr>
        <p:spPr>
          <a:xfrm>
            <a:off x="1298448" y="1316736"/>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300"/>
              <a:buFont typeface="Calibri"/>
              <a:buNone/>
            </a:pPr>
            <a:r>
              <a:rPr b="1" i="0" lang="en-US" sz="1300" u="none" cap="none" strike="noStrike">
                <a:solidFill>
                  <a:srgbClr val="3D4048"/>
                </a:solidFill>
                <a:latin typeface="Calibri"/>
                <a:ea typeface="Calibri"/>
                <a:cs typeface="Calibri"/>
                <a:sym typeface="Calibri"/>
              </a:rPr>
              <a:t>Who Am I</a:t>
            </a:r>
            <a:endParaRPr b="0" i="0" sz="1300" u="none" cap="none" strike="noStrike">
              <a:solidFill>
                <a:schemeClr val="dk1"/>
              </a:solidFill>
              <a:latin typeface="Calibri"/>
              <a:ea typeface="Calibri"/>
              <a:cs typeface="Calibri"/>
              <a:sym typeface="Calibri"/>
            </a:endParaRPr>
          </a:p>
        </p:txBody>
      </p:sp>
      <p:sp>
        <p:nvSpPr>
          <p:cNvPr id="31" name="Google Shape;31;p4"/>
          <p:cNvSpPr/>
          <p:nvPr/>
        </p:nvSpPr>
        <p:spPr>
          <a:xfrm>
            <a:off x="1298448" y="1664208"/>
            <a:ext cx="315468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Personal introduction</a:t>
            </a:r>
            <a:endParaRPr b="0" i="0" sz="1050" u="none" cap="none" strike="noStrike">
              <a:solidFill>
                <a:schemeClr val="dk1"/>
              </a:solidFill>
              <a:latin typeface="Calibri"/>
              <a:ea typeface="Calibri"/>
              <a:cs typeface="Calibri"/>
              <a:sym typeface="Calibri"/>
            </a:endParaRPr>
          </a:p>
        </p:txBody>
      </p:sp>
      <p:sp>
        <p:nvSpPr>
          <p:cNvPr id="32" name="Google Shape;32;p4"/>
          <p:cNvSpPr/>
          <p:nvPr/>
        </p:nvSpPr>
        <p:spPr>
          <a:xfrm>
            <a:off x="548640" y="2395728"/>
            <a:ext cx="4069080" cy="1005840"/>
          </a:xfrm>
          <a:prstGeom prst="roundRect">
            <a:avLst>
              <a:gd fmla="val 63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4"/>
          <p:cNvSpPr/>
          <p:nvPr/>
        </p:nvSpPr>
        <p:spPr>
          <a:xfrm>
            <a:off x="713232" y="2505456"/>
            <a:ext cx="502920" cy="7772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200"/>
              <a:buFont typeface="Cambria"/>
              <a:buNone/>
            </a:pPr>
            <a:r>
              <a:rPr b="1" i="0" lang="en-US" sz="2200" u="none" cap="none" strike="noStrike">
                <a:solidFill>
                  <a:srgbClr val="5B8DB8"/>
                </a:solidFill>
                <a:latin typeface="Cambria"/>
                <a:ea typeface="Cambria"/>
                <a:cs typeface="Cambria"/>
                <a:sym typeface="Cambria"/>
              </a:rPr>
              <a:t>02</a:t>
            </a:r>
            <a:endParaRPr b="0" i="0" sz="2200" u="none" cap="none" strike="noStrike">
              <a:solidFill>
                <a:schemeClr val="dk1"/>
              </a:solidFill>
              <a:latin typeface="Calibri"/>
              <a:ea typeface="Calibri"/>
              <a:cs typeface="Calibri"/>
              <a:sym typeface="Calibri"/>
            </a:endParaRPr>
          </a:p>
        </p:txBody>
      </p:sp>
      <p:sp>
        <p:nvSpPr>
          <p:cNvPr id="34" name="Google Shape;34;p4"/>
          <p:cNvSpPr/>
          <p:nvPr/>
        </p:nvSpPr>
        <p:spPr>
          <a:xfrm>
            <a:off x="1298448" y="2523744"/>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300"/>
              <a:buFont typeface="Calibri"/>
              <a:buNone/>
            </a:pPr>
            <a:r>
              <a:rPr b="1" i="0" lang="en-US" sz="1300" u="none" cap="none" strike="noStrike">
                <a:solidFill>
                  <a:srgbClr val="3D4048"/>
                </a:solidFill>
                <a:latin typeface="Calibri"/>
                <a:ea typeface="Calibri"/>
                <a:cs typeface="Calibri"/>
                <a:sym typeface="Calibri"/>
              </a:rPr>
              <a:t>The Ethical Issue</a:t>
            </a:r>
            <a:endParaRPr b="0" i="0" sz="1300" u="none" cap="none" strike="noStrike">
              <a:solidFill>
                <a:schemeClr val="dk1"/>
              </a:solidFill>
              <a:latin typeface="Calibri"/>
              <a:ea typeface="Calibri"/>
              <a:cs typeface="Calibri"/>
              <a:sym typeface="Calibri"/>
            </a:endParaRPr>
          </a:p>
        </p:txBody>
      </p:sp>
      <p:sp>
        <p:nvSpPr>
          <p:cNvPr id="35" name="Google Shape;35;p4"/>
          <p:cNvSpPr/>
          <p:nvPr/>
        </p:nvSpPr>
        <p:spPr>
          <a:xfrm>
            <a:off x="1298448" y="2871216"/>
            <a:ext cx="315468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Manufactured authenticity in celebrity PR</a:t>
            </a:r>
            <a:endParaRPr b="0" i="0" sz="1050" u="none" cap="none" strike="noStrike">
              <a:solidFill>
                <a:schemeClr val="dk1"/>
              </a:solidFill>
              <a:latin typeface="Calibri"/>
              <a:ea typeface="Calibri"/>
              <a:cs typeface="Calibri"/>
              <a:sym typeface="Calibri"/>
            </a:endParaRPr>
          </a:p>
        </p:txBody>
      </p:sp>
      <p:sp>
        <p:nvSpPr>
          <p:cNvPr id="36" name="Google Shape;36;p4"/>
          <p:cNvSpPr/>
          <p:nvPr/>
        </p:nvSpPr>
        <p:spPr>
          <a:xfrm>
            <a:off x="548640" y="3602736"/>
            <a:ext cx="4069080" cy="1005840"/>
          </a:xfrm>
          <a:prstGeom prst="roundRect">
            <a:avLst>
              <a:gd fmla="val 63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4"/>
          <p:cNvSpPr/>
          <p:nvPr/>
        </p:nvSpPr>
        <p:spPr>
          <a:xfrm>
            <a:off x="713232" y="3712464"/>
            <a:ext cx="502920" cy="7772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200"/>
              <a:buFont typeface="Cambria"/>
              <a:buNone/>
            </a:pPr>
            <a:r>
              <a:rPr b="1" i="0" lang="en-US" sz="2200" u="none" cap="none" strike="noStrike">
                <a:solidFill>
                  <a:srgbClr val="5B8DB8"/>
                </a:solidFill>
                <a:latin typeface="Cambria"/>
                <a:ea typeface="Cambria"/>
                <a:cs typeface="Cambria"/>
                <a:sym typeface="Cambria"/>
              </a:rPr>
              <a:t>03</a:t>
            </a:r>
            <a:endParaRPr b="0" i="0" sz="2200" u="none" cap="none" strike="noStrike">
              <a:solidFill>
                <a:schemeClr val="dk1"/>
              </a:solidFill>
              <a:latin typeface="Calibri"/>
              <a:ea typeface="Calibri"/>
              <a:cs typeface="Calibri"/>
              <a:sym typeface="Calibri"/>
            </a:endParaRPr>
          </a:p>
        </p:txBody>
      </p:sp>
      <p:sp>
        <p:nvSpPr>
          <p:cNvPr id="38" name="Google Shape;38;p4"/>
          <p:cNvSpPr/>
          <p:nvPr/>
        </p:nvSpPr>
        <p:spPr>
          <a:xfrm>
            <a:off x="1298448" y="3730752"/>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300"/>
              <a:buFont typeface="Calibri"/>
              <a:buNone/>
            </a:pPr>
            <a:r>
              <a:rPr b="1" i="0" lang="en-US" sz="1300" u="none" cap="none" strike="noStrike">
                <a:solidFill>
                  <a:srgbClr val="3D4048"/>
                </a:solidFill>
                <a:latin typeface="Calibri"/>
                <a:ea typeface="Calibri"/>
                <a:cs typeface="Calibri"/>
                <a:sym typeface="Calibri"/>
              </a:rPr>
              <a:t>Ethical Concept</a:t>
            </a:r>
            <a:endParaRPr b="0" i="0" sz="1300" u="none" cap="none" strike="noStrike">
              <a:solidFill>
                <a:schemeClr val="dk1"/>
              </a:solidFill>
              <a:latin typeface="Calibri"/>
              <a:ea typeface="Calibri"/>
              <a:cs typeface="Calibri"/>
              <a:sym typeface="Calibri"/>
            </a:endParaRPr>
          </a:p>
        </p:txBody>
      </p:sp>
      <p:sp>
        <p:nvSpPr>
          <p:cNvPr id="39" name="Google Shape;39;p4"/>
          <p:cNvSpPr/>
          <p:nvPr/>
        </p:nvSpPr>
        <p:spPr>
          <a:xfrm>
            <a:off x="1298448" y="4078224"/>
            <a:ext cx="315468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Moral disengagement &amp; virtue ethics</a:t>
            </a:r>
            <a:endParaRPr b="0" i="0" sz="1050" u="none" cap="none" strike="noStrike">
              <a:solidFill>
                <a:schemeClr val="dk1"/>
              </a:solidFill>
              <a:latin typeface="Calibri"/>
              <a:ea typeface="Calibri"/>
              <a:cs typeface="Calibri"/>
              <a:sym typeface="Calibri"/>
            </a:endParaRPr>
          </a:p>
        </p:txBody>
      </p:sp>
      <p:sp>
        <p:nvSpPr>
          <p:cNvPr id="40" name="Google Shape;40;p4"/>
          <p:cNvSpPr/>
          <p:nvPr/>
        </p:nvSpPr>
        <p:spPr>
          <a:xfrm>
            <a:off x="4892040" y="1188720"/>
            <a:ext cx="4069080" cy="1005840"/>
          </a:xfrm>
          <a:prstGeom prst="roundRect">
            <a:avLst>
              <a:gd fmla="val 63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4"/>
          <p:cNvSpPr/>
          <p:nvPr/>
        </p:nvSpPr>
        <p:spPr>
          <a:xfrm>
            <a:off x="5056632" y="1298448"/>
            <a:ext cx="502920" cy="7772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200"/>
              <a:buFont typeface="Cambria"/>
              <a:buNone/>
            </a:pPr>
            <a:r>
              <a:rPr b="1" i="0" lang="en-US" sz="2200" u="none" cap="none" strike="noStrike">
                <a:solidFill>
                  <a:srgbClr val="5B8DB8"/>
                </a:solidFill>
                <a:latin typeface="Cambria"/>
                <a:ea typeface="Cambria"/>
                <a:cs typeface="Cambria"/>
                <a:sym typeface="Cambria"/>
              </a:rPr>
              <a:t>04</a:t>
            </a:r>
            <a:endParaRPr b="0" i="0" sz="2200" u="none" cap="none" strike="noStrike">
              <a:solidFill>
                <a:schemeClr val="dk1"/>
              </a:solidFill>
              <a:latin typeface="Calibri"/>
              <a:ea typeface="Calibri"/>
              <a:cs typeface="Calibri"/>
              <a:sym typeface="Calibri"/>
            </a:endParaRPr>
          </a:p>
        </p:txBody>
      </p:sp>
      <p:sp>
        <p:nvSpPr>
          <p:cNvPr id="42" name="Google Shape;42;p4"/>
          <p:cNvSpPr/>
          <p:nvPr/>
        </p:nvSpPr>
        <p:spPr>
          <a:xfrm>
            <a:off x="5641848" y="1316736"/>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300"/>
              <a:buFont typeface="Calibri"/>
              <a:buNone/>
            </a:pPr>
            <a:r>
              <a:rPr b="1" i="0" lang="en-US" sz="1300" u="none" cap="none" strike="noStrike">
                <a:solidFill>
                  <a:srgbClr val="3D4048"/>
                </a:solidFill>
                <a:latin typeface="Calibri"/>
                <a:ea typeface="Calibri"/>
                <a:cs typeface="Calibri"/>
                <a:sym typeface="Calibri"/>
              </a:rPr>
              <a:t>Six Lessons Learned</a:t>
            </a:r>
            <a:endParaRPr b="0" i="0" sz="1300" u="none" cap="none" strike="noStrike">
              <a:solidFill>
                <a:schemeClr val="dk1"/>
              </a:solidFill>
              <a:latin typeface="Calibri"/>
              <a:ea typeface="Calibri"/>
              <a:cs typeface="Calibri"/>
              <a:sym typeface="Calibri"/>
            </a:endParaRPr>
          </a:p>
        </p:txBody>
      </p:sp>
      <p:sp>
        <p:nvSpPr>
          <p:cNvPr id="43" name="Google Shape;43;p4"/>
          <p:cNvSpPr/>
          <p:nvPr/>
        </p:nvSpPr>
        <p:spPr>
          <a:xfrm>
            <a:off x="5641848" y="1664208"/>
            <a:ext cx="315468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Key takeaways for media professionals</a:t>
            </a:r>
            <a:endParaRPr b="0" i="0" sz="1050" u="none" cap="none" strike="noStrike">
              <a:solidFill>
                <a:schemeClr val="dk1"/>
              </a:solidFill>
              <a:latin typeface="Calibri"/>
              <a:ea typeface="Calibri"/>
              <a:cs typeface="Calibri"/>
              <a:sym typeface="Calibri"/>
            </a:endParaRPr>
          </a:p>
        </p:txBody>
      </p:sp>
      <p:sp>
        <p:nvSpPr>
          <p:cNvPr id="44" name="Google Shape;44;p4"/>
          <p:cNvSpPr/>
          <p:nvPr/>
        </p:nvSpPr>
        <p:spPr>
          <a:xfrm>
            <a:off x="4892040" y="2395728"/>
            <a:ext cx="4069080" cy="1005840"/>
          </a:xfrm>
          <a:prstGeom prst="roundRect">
            <a:avLst>
              <a:gd fmla="val 63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4"/>
          <p:cNvSpPr/>
          <p:nvPr/>
        </p:nvSpPr>
        <p:spPr>
          <a:xfrm>
            <a:off x="5056632" y="2505456"/>
            <a:ext cx="502920" cy="77724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200"/>
              <a:buFont typeface="Cambria"/>
              <a:buNone/>
            </a:pPr>
            <a:r>
              <a:rPr b="1" i="0" lang="en-US" sz="2200" u="none" cap="none" strike="noStrike">
                <a:solidFill>
                  <a:srgbClr val="5B8DB8"/>
                </a:solidFill>
                <a:latin typeface="Cambria"/>
                <a:ea typeface="Cambria"/>
                <a:cs typeface="Cambria"/>
                <a:sym typeface="Cambria"/>
              </a:rPr>
              <a:t>05</a:t>
            </a:r>
            <a:endParaRPr b="0" i="0" sz="2200" u="none" cap="none" strike="noStrike">
              <a:solidFill>
                <a:schemeClr val="dk1"/>
              </a:solidFill>
              <a:latin typeface="Calibri"/>
              <a:ea typeface="Calibri"/>
              <a:cs typeface="Calibri"/>
              <a:sym typeface="Calibri"/>
            </a:endParaRPr>
          </a:p>
        </p:txBody>
      </p:sp>
      <p:sp>
        <p:nvSpPr>
          <p:cNvPr id="46" name="Google Shape;46;p4"/>
          <p:cNvSpPr/>
          <p:nvPr/>
        </p:nvSpPr>
        <p:spPr>
          <a:xfrm>
            <a:off x="5641848" y="2523744"/>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300"/>
              <a:buFont typeface="Calibri"/>
              <a:buNone/>
            </a:pPr>
            <a:r>
              <a:rPr b="1" i="0" lang="en-US" sz="1300" u="none" cap="none" strike="noStrike">
                <a:solidFill>
                  <a:srgbClr val="3D4048"/>
                </a:solidFill>
                <a:latin typeface="Calibri"/>
                <a:ea typeface="Calibri"/>
                <a:cs typeface="Calibri"/>
                <a:sym typeface="Calibri"/>
              </a:rPr>
              <a:t>Annotated Resources</a:t>
            </a:r>
            <a:endParaRPr b="0" i="0" sz="1300" u="none" cap="none" strike="noStrike">
              <a:solidFill>
                <a:schemeClr val="dk1"/>
              </a:solidFill>
              <a:latin typeface="Calibri"/>
              <a:ea typeface="Calibri"/>
              <a:cs typeface="Calibri"/>
              <a:sym typeface="Calibri"/>
            </a:endParaRPr>
          </a:p>
        </p:txBody>
      </p:sp>
      <p:sp>
        <p:nvSpPr>
          <p:cNvPr id="47" name="Google Shape;47;p4"/>
          <p:cNvSpPr/>
          <p:nvPr/>
        </p:nvSpPr>
        <p:spPr>
          <a:xfrm>
            <a:off x="5641848" y="2871216"/>
            <a:ext cx="315468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2 videos + 2 web sources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52" name="Shape 52"/>
        <p:cNvGrpSpPr/>
        <p:nvPr/>
      </p:nvGrpSpPr>
      <p:grpSpPr>
        <a:xfrm>
          <a:off x="0" y="0"/>
          <a:ext cx="0" cy="0"/>
          <a:chOff x="0" y="0"/>
          <a:chExt cx="0" cy="0"/>
        </a:xfrm>
      </p:grpSpPr>
      <p:sp>
        <p:nvSpPr>
          <p:cNvPr id="53" name="Google Shape;53;p5"/>
          <p:cNvSpPr/>
          <p:nvPr/>
        </p:nvSpPr>
        <p:spPr>
          <a:xfrm>
            <a:off x="0" y="0"/>
            <a:ext cx="3383280" cy="5143500"/>
          </a:xfrm>
          <a:prstGeom prst="rect">
            <a:avLst/>
          </a:prstGeom>
          <a:solidFill>
            <a:srgbClr val="3D4048"/>
          </a:solidFill>
          <a:ln cap="flat" cmpd="sng" w="12700">
            <a:solidFill>
              <a:srgbClr val="3D404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5"/>
          <p:cNvSpPr/>
          <p:nvPr/>
        </p:nvSpPr>
        <p:spPr>
          <a:xfrm>
            <a:off x="228600" y="411480"/>
            <a:ext cx="2880360" cy="1463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4000"/>
              <a:buFont typeface="Cambria"/>
              <a:buNone/>
            </a:pPr>
            <a:r>
              <a:rPr b="1" i="0" lang="en-US" sz="4000" u="none" cap="none" strike="noStrike">
                <a:solidFill>
                  <a:srgbClr val="FFFFFF"/>
                </a:solidFill>
                <a:latin typeface="Cambria"/>
                <a:ea typeface="Cambria"/>
                <a:cs typeface="Cambria"/>
                <a:sym typeface="Cambria"/>
              </a:rPr>
              <a:t>Who</a:t>
            </a:r>
            <a:endParaRPr b="0" i="0" sz="4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4000"/>
              <a:buFont typeface="Cambria"/>
              <a:buNone/>
            </a:pPr>
            <a:r>
              <a:rPr b="1" i="0" lang="en-US" sz="4000" u="none" cap="none" strike="noStrike">
                <a:solidFill>
                  <a:srgbClr val="FFFFFF"/>
                </a:solidFill>
                <a:latin typeface="Cambria"/>
                <a:ea typeface="Cambria"/>
                <a:cs typeface="Cambria"/>
                <a:sym typeface="Cambria"/>
              </a:rPr>
              <a:t>Am I</a:t>
            </a:r>
            <a:endParaRPr b="0" i="0" sz="4000" u="none" cap="none" strike="noStrike">
              <a:solidFill>
                <a:schemeClr val="dk1"/>
              </a:solidFill>
              <a:latin typeface="Calibri"/>
              <a:ea typeface="Calibri"/>
              <a:cs typeface="Calibri"/>
              <a:sym typeface="Calibri"/>
            </a:endParaRPr>
          </a:p>
        </p:txBody>
      </p:sp>
      <p:sp>
        <p:nvSpPr>
          <p:cNvPr id="55" name="Google Shape;55;p5"/>
          <p:cNvSpPr/>
          <p:nvPr/>
        </p:nvSpPr>
        <p:spPr>
          <a:xfrm>
            <a:off x="228600" y="1901952"/>
            <a:ext cx="914400" cy="36576"/>
          </a:xfrm>
          <a:prstGeom prst="rect">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5"/>
          <p:cNvSpPr/>
          <p:nvPr/>
        </p:nvSpPr>
        <p:spPr>
          <a:xfrm>
            <a:off x="228600" y="2011680"/>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Audrey Lucas</a:t>
            </a:r>
            <a:endParaRPr b="0" i="0" sz="1300" u="none" cap="none" strike="noStrike">
              <a:solidFill>
                <a:schemeClr val="dk1"/>
              </a:solidFill>
              <a:latin typeface="Calibri"/>
              <a:ea typeface="Calibri"/>
              <a:cs typeface="Calibri"/>
              <a:sym typeface="Calibri"/>
            </a:endParaRPr>
          </a:p>
        </p:txBody>
      </p:sp>
      <p:sp>
        <p:nvSpPr>
          <p:cNvPr id="57" name="Google Shape;57;p5"/>
          <p:cNvSpPr/>
          <p:nvPr/>
        </p:nvSpPr>
        <p:spPr>
          <a:xfrm>
            <a:off x="228600" y="2487168"/>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50"/>
              <a:buFont typeface="Calibri"/>
              <a:buNone/>
            </a:pPr>
            <a:r>
              <a:rPr lang="en-US" sz="1050">
                <a:solidFill>
                  <a:srgbClr val="CCCCCC"/>
                </a:solidFill>
                <a:latin typeface="Calibri"/>
                <a:ea typeface="Calibri"/>
                <a:cs typeface="Calibri"/>
                <a:sym typeface="Calibri"/>
              </a:rPr>
              <a:t>Senior, UNC </a:t>
            </a:r>
            <a:r>
              <a:rPr b="0" i="0" lang="en-US" sz="1050" u="none" cap="none" strike="noStrike">
                <a:solidFill>
                  <a:srgbClr val="CCCCCC"/>
                </a:solidFill>
                <a:latin typeface="Calibri"/>
                <a:ea typeface="Calibri"/>
                <a:cs typeface="Calibri"/>
                <a:sym typeface="Calibri"/>
              </a:rPr>
              <a:t> Chapel Hill</a:t>
            </a:r>
            <a:endParaRPr b="0" i="0" sz="1050" u="none" cap="none" strike="noStrike">
              <a:solidFill>
                <a:schemeClr val="dk1"/>
              </a:solidFill>
              <a:latin typeface="Calibri"/>
              <a:ea typeface="Calibri"/>
              <a:cs typeface="Calibri"/>
              <a:sym typeface="Calibri"/>
            </a:endParaRPr>
          </a:p>
        </p:txBody>
      </p:sp>
      <p:sp>
        <p:nvSpPr>
          <p:cNvPr id="58" name="Google Shape;58;p5"/>
          <p:cNvSpPr/>
          <p:nvPr/>
        </p:nvSpPr>
        <p:spPr>
          <a:xfrm>
            <a:off x="228600" y="2962656"/>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Hussman School of Journalism &amp; Media</a:t>
            </a:r>
            <a:endParaRPr b="0" i="0" sz="1050" u="none" cap="none" strike="noStrike">
              <a:solidFill>
                <a:schemeClr val="dk1"/>
              </a:solidFill>
              <a:latin typeface="Calibri"/>
              <a:ea typeface="Calibri"/>
              <a:cs typeface="Calibri"/>
              <a:sym typeface="Calibri"/>
            </a:endParaRPr>
          </a:p>
        </p:txBody>
      </p:sp>
      <p:sp>
        <p:nvSpPr>
          <p:cNvPr id="59" name="Google Shape;59;p5"/>
          <p:cNvSpPr/>
          <p:nvPr/>
        </p:nvSpPr>
        <p:spPr>
          <a:xfrm>
            <a:off x="228600" y="3438144"/>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Major: Media &amp; Journalism (PR)</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 Management &amp; Society</a:t>
            </a:r>
            <a:endParaRPr b="0" i="0" sz="1050" u="none" cap="none" strike="noStrike">
              <a:solidFill>
                <a:schemeClr val="dk1"/>
              </a:solidFill>
              <a:latin typeface="Calibri"/>
              <a:ea typeface="Calibri"/>
              <a:cs typeface="Calibri"/>
              <a:sym typeface="Calibri"/>
            </a:endParaRPr>
          </a:p>
        </p:txBody>
      </p:sp>
      <p:sp>
        <p:nvSpPr>
          <p:cNvPr id="60" name="Google Shape;60;p5"/>
          <p:cNvSpPr/>
          <p:nvPr/>
        </p:nvSpPr>
        <p:spPr>
          <a:xfrm>
            <a:off x="228600" y="3913632"/>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Graduating December 2026</a:t>
            </a:r>
            <a:endParaRPr b="0" i="0" sz="1050" u="none" cap="none" strike="noStrike">
              <a:solidFill>
                <a:schemeClr val="dk1"/>
              </a:solidFill>
              <a:latin typeface="Calibri"/>
              <a:ea typeface="Calibri"/>
              <a:cs typeface="Calibri"/>
              <a:sym typeface="Calibri"/>
            </a:endParaRPr>
          </a:p>
        </p:txBody>
      </p:sp>
      <p:sp>
        <p:nvSpPr>
          <p:cNvPr id="61" name="Google Shape;61;p5"/>
          <p:cNvSpPr/>
          <p:nvPr/>
        </p:nvSpPr>
        <p:spPr>
          <a:xfrm>
            <a:off x="228600" y="4389120"/>
            <a:ext cx="2907792" cy="43891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Interned: The Lede Company (London)</a:t>
            </a:r>
            <a:endParaRPr b="0" i="0" sz="105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CCCCCC"/>
              </a:buClr>
              <a:buSzPts val="1050"/>
              <a:buFont typeface="Calibri"/>
              <a:buNone/>
            </a:pPr>
            <a:r>
              <a:rPr b="0" i="0" lang="en-US" sz="1050" u="none" cap="none" strike="noStrike">
                <a:solidFill>
                  <a:srgbClr val="CCCCCC"/>
                </a:solidFill>
                <a:latin typeface="Calibri"/>
                <a:ea typeface="Calibri"/>
                <a:cs typeface="Calibri"/>
                <a:sym typeface="Calibri"/>
              </a:rPr>
              <a:t>&amp; UNC Press</a:t>
            </a:r>
            <a:endParaRPr b="0" i="0" sz="1050" u="none" cap="none" strike="noStrike">
              <a:solidFill>
                <a:schemeClr val="dk1"/>
              </a:solidFill>
              <a:latin typeface="Calibri"/>
              <a:ea typeface="Calibri"/>
              <a:cs typeface="Calibri"/>
              <a:sym typeface="Calibri"/>
            </a:endParaRPr>
          </a:p>
        </p:txBody>
      </p:sp>
      <p:sp>
        <p:nvSpPr>
          <p:cNvPr id="62" name="Google Shape;62;p5"/>
          <p:cNvSpPr/>
          <p:nvPr/>
        </p:nvSpPr>
        <p:spPr>
          <a:xfrm>
            <a:off x="3657600" y="411480"/>
            <a:ext cx="5120640" cy="4114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2000"/>
              <a:buFont typeface="Cambria"/>
              <a:buNone/>
            </a:pPr>
            <a:r>
              <a:rPr b="1" i="0" lang="en-US" sz="2000" u="none" cap="none" strike="noStrike">
                <a:solidFill>
                  <a:srgbClr val="3D4048"/>
                </a:solidFill>
                <a:latin typeface="Cambria"/>
                <a:ea typeface="Cambria"/>
                <a:cs typeface="Cambria"/>
                <a:sym typeface="Cambria"/>
              </a:rPr>
              <a:t>My Journey into Media</a:t>
            </a:r>
            <a:endParaRPr b="0" i="0" sz="2000" u="none" cap="none" strike="noStrike">
              <a:solidFill>
                <a:schemeClr val="dk1"/>
              </a:solidFill>
              <a:latin typeface="Calibri"/>
              <a:ea typeface="Calibri"/>
              <a:cs typeface="Calibri"/>
              <a:sym typeface="Calibri"/>
            </a:endParaRPr>
          </a:p>
        </p:txBody>
      </p:sp>
      <p:sp>
        <p:nvSpPr>
          <p:cNvPr id="63" name="Google Shape;63;p5"/>
          <p:cNvSpPr/>
          <p:nvPr/>
        </p:nvSpPr>
        <p:spPr>
          <a:xfrm>
            <a:off x="3657600" y="932688"/>
            <a:ext cx="5120640" cy="9601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150"/>
              <a:buFont typeface="Calibri"/>
              <a:buNone/>
            </a:pPr>
            <a:r>
              <a:rPr b="0" i="0" lang="en-US" sz="1150" u="none" cap="none" strike="noStrike">
                <a:solidFill>
                  <a:srgbClr val="6B7280"/>
                </a:solidFill>
                <a:latin typeface="Calibri"/>
                <a:ea typeface="Calibri"/>
                <a:cs typeface="Calibri"/>
                <a:sym typeface="Calibri"/>
              </a:rPr>
              <a:t>I've always been fascinated by the stories behind the stories — how brands and public figures craft their narratives. That drew me to PR, and to a central question: where does strategic communication end and ethical deception begin?</a:t>
            </a:r>
            <a:endParaRPr b="0" i="0" sz="1150" u="none" cap="none" strike="noStrike">
              <a:solidFill>
                <a:schemeClr val="dk1"/>
              </a:solidFill>
              <a:latin typeface="Calibri"/>
              <a:ea typeface="Calibri"/>
              <a:cs typeface="Calibri"/>
              <a:sym typeface="Calibri"/>
            </a:endParaRPr>
          </a:p>
        </p:txBody>
      </p:sp>
      <p:sp>
        <p:nvSpPr>
          <p:cNvPr id="64" name="Google Shape;64;p5"/>
          <p:cNvSpPr/>
          <p:nvPr/>
        </p:nvSpPr>
        <p:spPr>
          <a:xfrm>
            <a:off x="3657600" y="2103120"/>
            <a:ext cx="5120640" cy="804672"/>
          </a:xfrm>
          <a:prstGeom prst="roundRect">
            <a:avLst>
              <a:gd fmla="val 7955" name="adj"/>
            </a:avLst>
          </a:prstGeom>
          <a:solidFill>
            <a:srgbClr val="D6E4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5"/>
          <p:cNvSpPr/>
          <p:nvPr/>
        </p:nvSpPr>
        <p:spPr>
          <a:xfrm>
            <a:off x="3840480" y="2194560"/>
            <a:ext cx="475488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Public Relations</a:t>
            </a:r>
            <a:endParaRPr b="0" i="0" sz="1200" u="none" cap="none" strike="noStrike">
              <a:solidFill>
                <a:schemeClr val="dk1"/>
              </a:solidFill>
              <a:latin typeface="Calibri"/>
              <a:ea typeface="Calibri"/>
              <a:cs typeface="Calibri"/>
              <a:sym typeface="Calibri"/>
            </a:endParaRPr>
          </a:p>
        </p:txBody>
      </p:sp>
      <p:sp>
        <p:nvSpPr>
          <p:cNvPr id="66" name="Google Shape;66;p5"/>
          <p:cNvSpPr/>
          <p:nvPr/>
        </p:nvSpPr>
        <p:spPr>
          <a:xfrm>
            <a:off x="3840480" y="2523744"/>
            <a:ext cx="475488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Strategic communication &amp; brand narrative</a:t>
            </a:r>
            <a:endParaRPr b="0" i="0" sz="1050" u="none" cap="none" strike="noStrike">
              <a:solidFill>
                <a:schemeClr val="dk1"/>
              </a:solidFill>
              <a:latin typeface="Calibri"/>
              <a:ea typeface="Calibri"/>
              <a:cs typeface="Calibri"/>
              <a:sym typeface="Calibri"/>
            </a:endParaRPr>
          </a:p>
        </p:txBody>
      </p:sp>
      <p:sp>
        <p:nvSpPr>
          <p:cNvPr id="67" name="Google Shape;67;p5"/>
          <p:cNvSpPr/>
          <p:nvPr/>
        </p:nvSpPr>
        <p:spPr>
          <a:xfrm>
            <a:off x="3657600" y="3063240"/>
            <a:ext cx="5120640" cy="804672"/>
          </a:xfrm>
          <a:prstGeom prst="roundRect">
            <a:avLst>
              <a:gd fmla="val 7955" name="adj"/>
            </a:avLst>
          </a:prstGeom>
          <a:solidFill>
            <a:srgbClr val="D6E4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5"/>
          <p:cNvSpPr/>
          <p:nvPr/>
        </p:nvSpPr>
        <p:spPr>
          <a:xfrm>
            <a:off x="3840480" y="3154680"/>
            <a:ext cx="475488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Media Ethics</a:t>
            </a:r>
            <a:endParaRPr b="0" i="0" sz="1200" u="none" cap="none" strike="noStrike">
              <a:solidFill>
                <a:schemeClr val="dk1"/>
              </a:solidFill>
              <a:latin typeface="Calibri"/>
              <a:ea typeface="Calibri"/>
              <a:cs typeface="Calibri"/>
              <a:sym typeface="Calibri"/>
            </a:endParaRPr>
          </a:p>
        </p:txBody>
      </p:sp>
      <p:sp>
        <p:nvSpPr>
          <p:cNvPr id="69" name="Google Shape;69;p5"/>
          <p:cNvSpPr/>
          <p:nvPr/>
        </p:nvSpPr>
        <p:spPr>
          <a:xfrm>
            <a:off x="3840480" y="3483864"/>
            <a:ext cx="475488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Truth, transparency &amp; public trust</a:t>
            </a:r>
            <a:endParaRPr b="0" i="0" sz="1050" u="none" cap="none" strike="noStrike">
              <a:solidFill>
                <a:schemeClr val="dk1"/>
              </a:solidFill>
              <a:latin typeface="Calibri"/>
              <a:ea typeface="Calibri"/>
              <a:cs typeface="Calibri"/>
              <a:sym typeface="Calibri"/>
            </a:endParaRPr>
          </a:p>
        </p:txBody>
      </p:sp>
      <p:sp>
        <p:nvSpPr>
          <p:cNvPr id="70" name="Google Shape;70;p5"/>
          <p:cNvSpPr/>
          <p:nvPr/>
        </p:nvSpPr>
        <p:spPr>
          <a:xfrm>
            <a:off x="3657600" y="4023360"/>
            <a:ext cx="5120640" cy="804672"/>
          </a:xfrm>
          <a:prstGeom prst="roundRect">
            <a:avLst>
              <a:gd fmla="val 7955" name="adj"/>
            </a:avLst>
          </a:prstGeom>
          <a:solidFill>
            <a:srgbClr val="D6E4F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5"/>
          <p:cNvSpPr/>
          <p:nvPr/>
        </p:nvSpPr>
        <p:spPr>
          <a:xfrm>
            <a:off x="3840480" y="4114800"/>
            <a:ext cx="475488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Celebrity Culture</a:t>
            </a:r>
            <a:endParaRPr b="0" i="0" sz="1200" u="none" cap="none" strike="noStrike">
              <a:solidFill>
                <a:schemeClr val="dk1"/>
              </a:solidFill>
              <a:latin typeface="Calibri"/>
              <a:ea typeface="Calibri"/>
              <a:cs typeface="Calibri"/>
              <a:sym typeface="Calibri"/>
            </a:endParaRPr>
          </a:p>
        </p:txBody>
      </p:sp>
      <p:sp>
        <p:nvSpPr>
          <p:cNvPr id="72" name="Google Shape;72;p5"/>
          <p:cNvSpPr/>
          <p:nvPr/>
        </p:nvSpPr>
        <p:spPr>
          <a:xfrm>
            <a:off x="3840480" y="4443984"/>
            <a:ext cx="475488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Digital identity &amp; reputation management</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77" name="Shape 77"/>
        <p:cNvGrpSpPr/>
        <p:nvPr/>
      </p:nvGrpSpPr>
      <p:grpSpPr>
        <a:xfrm>
          <a:off x="0" y="0"/>
          <a:ext cx="0" cy="0"/>
          <a:chOff x="0" y="0"/>
          <a:chExt cx="0" cy="0"/>
        </a:xfrm>
      </p:grpSpPr>
      <p:sp>
        <p:nvSpPr>
          <p:cNvPr id="78" name="Google Shape;78;p6"/>
          <p:cNvSpPr/>
          <p:nvPr/>
        </p:nvSpPr>
        <p:spPr>
          <a:xfrm>
            <a:off x="548640" y="292608"/>
            <a:ext cx="804672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800"/>
              <a:buFont typeface="Cambria"/>
              <a:buNone/>
            </a:pPr>
            <a:r>
              <a:rPr b="1" i="0" lang="en-US" sz="3800" u="none" cap="none" strike="noStrike">
                <a:solidFill>
                  <a:srgbClr val="3D4048"/>
                </a:solidFill>
                <a:latin typeface="Cambria"/>
                <a:ea typeface="Cambria"/>
                <a:cs typeface="Cambria"/>
                <a:sym typeface="Cambria"/>
              </a:rPr>
              <a:t>The Ethical Issue</a:t>
            </a:r>
            <a:endParaRPr b="0" i="0" sz="3800" u="none" cap="none" strike="noStrike">
              <a:solidFill>
                <a:schemeClr val="dk1"/>
              </a:solidFill>
              <a:latin typeface="Calibri"/>
              <a:ea typeface="Calibri"/>
              <a:cs typeface="Calibri"/>
              <a:sym typeface="Calibri"/>
            </a:endParaRPr>
          </a:p>
        </p:txBody>
      </p:sp>
      <p:sp>
        <p:nvSpPr>
          <p:cNvPr id="79" name="Google Shape;79;p6"/>
          <p:cNvSpPr/>
          <p:nvPr/>
        </p:nvSpPr>
        <p:spPr>
          <a:xfrm>
            <a:off x="548640" y="896112"/>
            <a:ext cx="804672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1400"/>
              <a:buFont typeface="Calibri"/>
              <a:buNone/>
            </a:pPr>
            <a:r>
              <a:rPr b="1" i="0" lang="en-US" sz="1400" u="none" cap="none" strike="noStrike">
                <a:solidFill>
                  <a:srgbClr val="5B8DB8"/>
                </a:solidFill>
                <a:latin typeface="Calibri"/>
                <a:ea typeface="Calibri"/>
                <a:cs typeface="Calibri"/>
                <a:sym typeface="Calibri"/>
              </a:rPr>
              <a:t>What is Manufactured Authenticity?</a:t>
            </a:r>
            <a:endParaRPr b="0" i="0" sz="1400" u="none" cap="none" strike="noStrike">
              <a:solidFill>
                <a:schemeClr val="dk1"/>
              </a:solidFill>
              <a:latin typeface="Calibri"/>
              <a:ea typeface="Calibri"/>
              <a:cs typeface="Calibri"/>
              <a:sym typeface="Calibri"/>
            </a:endParaRPr>
          </a:p>
        </p:txBody>
      </p:sp>
      <p:sp>
        <p:nvSpPr>
          <p:cNvPr id="80" name="Google Shape;80;p6"/>
          <p:cNvSpPr/>
          <p:nvPr/>
        </p:nvSpPr>
        <p:spPr>
          <a:xfrm>
            <a:off x="548640" y="1261872"/>
            <a:ext cx="5303520" cy="9601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150"/>
              <a:buFont typeface="Calibri"/>
              <a:buNone/>
            </a:pPr>
            <a:r>
              <a:rPr b="0" i="0" lang="en-US" sz="1150" u="none" cap="none" strike="noStrike">
                <a:solidFill>
                  <a:srgbClr val="6B7280"/>
                </a:solidFill>
                <a:latin typeface="Calibri"/>
                <a:ea typeface="Calibri"/>
                <a:cs typeface="Calibri"/>
                <a:sym typeface="Calibri"/>
              </a:rPr>
              <a:t>In the digital age, celebrity PR teams engineer the appearance of realness — crafting "candid" moments, scripted apologies, and carefully timed confessions to control public narrative. The ethical question: when does reputation management become audience deception?</a:t>
            </a:r>
            <a:endParaRPr b="0" i="0" sz="1150" u="none" cap="none" strike="noStrike">
              <a:solidFill>
                <a:schemeClr val="dk1"/>
              </a:solidFill>
              <a:latin typeface="Calibri"/>
              <a:ea typeface="Calibri"/>
              <a:cs typeface="Calibri"/>
              <a:sym typeface="Calibri"/>
            </a:endParaRPr>
          </a:p>
        </p:txBody>
      </p:sp>
      <p:sp>
        <p:nvSpPr>
          <p:cNvPr id="81" name="Google Shape;81;p6"/>
          <p:cNvSpPr/>
          <p:nvPr/>
        </p:nvSpPr>
        <p:spPr>
          <a:xfrm>
            <a:off x="6080760" y="868680"/>
            <a:ext cx="2743200" cy="1417320"/>
          </a:xfrm>
          <a:prstGeom prst="roundRect">
            <a:avLst>
              <a:gd fmla="val 5161" name="adj"/>
            </a:avLst>
          </a:prstGeom>
          <a:solidFill>
            <a:srgbClr val="3D4048"/>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6"/>
          <p:cNvSpPr/>
          <p:nvPr/>
        </p:nvSpPr>
        <p:spPr>
          <a:xfrm>
            <a:off x="6080760" y="960120"/>
            <a:ext cx="2743200" cy="65836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5000"/>
              <a:buFont typeface="Cambria"/>
              <a:buNone/>
            </a:pPr>
            <a:r>
              <a:rPr b="1" i="0" lang="en-US" sz="5000" u="none" cap="none" strike="noStrike">
                <a:solidFill>
                  <a:srgbClr val="FFFFFF"/>
                </a:solidFill>
                <a:latin typeface="Cambria"/>
                <a:ea typeface="Cambria"/>
                <a:cs typeface="Cambria"/>
                <a:sym typeface="Cambria"/>
              </a:rPr>
              <a:t>96%</a:t>
            </a:r>
            <a:endParaRPr b="0" i="0" sz="5000" u="none" cap="none" strike="noStrike">
              <a:solidFill>
                <a:schemeClr val="dk1"/>
              </a:solidFill>
              <a:latin typeface="Calibri"/>
              <a:ea typeface="Calibri"/>
              <a:cs typeface="Calibri"/>
              <a:sym typeface="Calibri"/>
            </a:endParaRPr>
          </a:p>
        </p:txBody>
      </p:sp>
      <p:sp>
        <p:nvSpPr>
          <p:cNvPr id="83" name="Google Shape;83;p6"/>
          <p:cNvSpPr/>
          <p:nvPr/>
        </p:nvSpPr>
        <p:spPr>
          <a:xfrm>
            <a:off x="6080760" y="1600200"/>
            <a:ext cx="2743200" cy="475488"/>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9CA3AF"/>
              </a:buClr>
              <a:buSzPts val="950"/>
              <a:buFont typeface="Calibri"/>
              <a:buNone/>
            </a:pPr>
            <a:r>
              <a:rPr b="0" i="0" lang="en-US" sz="950" u="none" cap="none" strike="noStrike">
                <a:solidFill>
                  <a:srgbClr val="9CA3AF"/>
                </a:solidFill>
                <a:latin typeface="Calibri"/>
                <a:ea typeface="Calibri"/>
                <a:cs typeface="Calibri"/>
                <a:sym typeface="Calibri"/>
              </a:rPr>
              <a:t>of sponsored posts lack</a:t>
            </a:r>
            <a:endParaRPr b="0" i="0" sz="95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9CA3AF"/>
              </a:buClr>
              <a:buSzPts val="950"/>
              <a:buFont typeface="Calibri"/>
              <a:buNone/>
            </a:pPr>
            <a:r>
              <a:rPr b="0" i="0" lang="en-US" sz="950" u="none" cap="none" strike="noStrike">
                <a:solidFill>
                  <a:srgbClr val="9CA3AF"/>
                </a:solidFill>
                <a:latin typeface="Calibri"/>
                <a:ea typeface="Calibri"/>
                <a:cs typeface="Calibri"/>
                <a:sym typeface="Calibri"/>
              </a:rPr>
              <a:t>required disclosure</a:t>
            </a:r>
            <a:endParaRPr b="0" i="0" sz="950" u="none" cap="none" strike="noStrike">
              <a:solidFill>
                <a:schemeClr val="dk1"/>
              </a:solidFill>
              <a:latin typeface="Calibri"/>
              <a:ea typeface="Calibri"/>
              <a:cs typeface="Calibri"/>
              <a:sym typeface="Calibri"/>
            </a:endParaRPr>
          </a:p>
        </p:txBody>
      </p:sp>
      <p:sp>
        <p:nvSpPr>
          <p:cNvPr id="84" name="Google Shape;84;p6"/>
          <p:cNvSpPr/>
          <p:nvPr/>
        </p:nvSpPr>
        <p:spPr>
          <a:xfrm>
            <a:off x="6126480" y="2084832"/>
            <a:ext cx="2651760" cy="18288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666666"/>
              </a:buClr>
              <a:buSzPts val="750"/>
              <a:buFont typeface="Calibri"/>
              <a:buNone/>
            </a:pPr>
            <a:r>
              <a:rPr b="0" i="1" lang="en-US" sz="750" u="none" cap="none" strike="noStrike">
                <a:solidFill>
                  <a:srgbClr val="666666"/>
                </a:solidFill>
                <a:latin typeface="Calibri"/>
                <a:ea typeface="Calibri"/>
                <a:cs typeface="Calibri"/>
                <a:sym typeface="Calibri"/>
              </a:rPr>
              <a:t>INFORMS Marketing Science, 2025</a:t>
            </a:r>
            <a:endParaRPr b="0" i="0" sz="750" u="none" cap="none" strike="noStrike">
              <a:solidFill>
                <a:schemeClr val="dk1"/>
              </a:solidFill>
              <a:latin typeface="Calibri"/>
              <a:ea typeface="Calibri"/>
              <a:cs typeface="Calibri"/>
              <a:sym typeface="Calibri"/>
            </a:endParaRPr>
          </a:p>
        </p:txBody>
      </p:sp>
      <p:sp>
        <p:nvSpPr>
          <p:cNvPr id="85" name="Google Shape;85;p6"/>
          <p:cNvSpPr/>
          <p:nvPr/>
        </p:nvSpPr>
        <p:spPr>
          <a:xfrm>
            <a:off x="548640" y="2395728"/>
            <a:ext cx="8275320" cy="749808"/>
          </a:xfrm>
          <a:prstGeom prst="roundRect">
            <a:avLst>
              <a:gd fmla="val 7317"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6"/>
          <p:cNvSpPr/>
          <p:nvPr/>
        </p:nvSpPr>
        <p:spPr>
          <a:xfrm>
            <a:off x="777240" y="2487168"/>
            <a:ext cx="228600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00"/>
              <a:buFont typeface="Calibri"/>
              <a:buNone/>
            </a:pPr>
            <a:r>
              <a:rPr b="1" i="0" lang="en-US" sz="1100" u="none" cap="none" strike="noStrike">
                <a:solidFill>
                  <a:srgbClr val="3D4048"/>
                </a:solidFill>
                <a:latin typeface="Calibri"/>
                <a:ea typeface="Calibri"/>
                <a:cs typeface="Calibri"/>
                <a:sym typeface="Calibri"/>
              </a:rPr>
              <a:t>Undisclosed Sponsorships</a:t>
            </a:r>
            <a:endParaRPr b="0" i="0" sz="1100" u="none" cap="none" strike="noStrike">
              <a:solidFill>
                <a:schemeClr val="dk1"/>
              </a:solidFill>
              <a:latin typeface="Calibri"/>
              <a:ea typeface="Calibri"/>
              <a:cs typeface="Calibri"/>
              <a:sym typeface="Calibri"/>
            </a:endParaRPr>
          </a:p>
        </p:txBody>
      </p:sp>
      <p:sp>
        <p:nvSpPr>
          <p:cNvPr id="87" name="Google Shape;87;p6"/>
          <p:cNvSpPr/>
          <p:nvPr/>
        </p:nvSpPr>
        <p:spPr>
          <a:xfrm>
            <a:off x="3200400" y="2487168"/>
            <a:ext cx="544068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00"/>
              <a:buFont typeface="Calibri"/>
              <a:buNone/>
            </a:pPr>
            <a:r>
              <a:rPr b="0" i="0" lang="en-US" sz="1000" u="none" cap="none" strike="noStrike">
                <a:solidFill>
                  <a:srgbClr val="6B7280"/>
                </a:solidFill>
                <a:latin typeface="Calibri"/>
                <a:ea typeface="Calibri"/>
                <a:cs typeface="Calibri"/>
                <a:sym typeface="Calibri"/>
              </a:rPr>
              <a:t>Celebrities paid to promote products without FTC-required disclosure. FTC reported a 40% rise in influencer violations 2022–2024. (FTC, 2024)</a:t>
            </a:r>
            <a:endParaRPr b="0" i="0" sz="1000" u="none" cap="none" strike="noStrike">
              <a:solidFill>
                <a:schemeClr val="dk1"/>
              </a:solidFill>
              <a:latin typeface="Calibri"/>
              <a:ea typeface="Calibri"/>
              <a:cs typeface="Calibri"/>
              <a:sym typeface="Calibri"/>
            </a:endParaRPr>
          </a:p>
        </p:txBody>
      </p:sp>
      <p:sp>
        <p:nvSpPr>
          <p:cNvPr id="88" name="Google Shape;88;p6"/>
          <p:cNvSpPr/>
          <p:nvPr/>
        </p:nvSpPr>
        <p:spPr>
          <a:xfrm>
            <a:off x="548640" y="3264408"/>
            <a:ext cx="8275320" cy="749808"/>
          </a:xfrm>
          <a:prstGeom prst="roundRect">
            <a:avLst>
              <a:gd fmla="val 7317"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6"/>
          <p:cNvSpPr/>
          <p:nvPr/>
        </p:nvSpPr>
        <p:spPr>
          <a:xfrm>
            <a:off x="777240" y="3355848"/>
            <a:ext cx="228600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00"/>
              <a:buFont typeface="Calibri"/>
              <a:buNone/>
            </a:pPr>
            <a:r>
              <a:rPr b="1" i="0" lang="en-US" sz="1100" u="none" cap="none" strike="noStrike">
                <a:solidFill>
                  <a:srgbClr val="3D4048"/>
                </a:solidFill>
                <a:latin typeface="Calibri"/>
                <a:ea typeface="Calibri"/>
                <a:cs typeface="Calibri"/>
                <a:sym typeface="Calibri"/>
              </a:rPr>
              <a:t>Crisis PR Choreography</a:t>
            </a:r>
            <a:endParaRPr b="0" i="0" sz="1100" u="none" cap="none" strike="noStrike">
              <a:solidFill>
                <a:schemeClr val="dk1"/>
              </a:solidFill>
              <a:latin typeface="Calibri"/>
              <a:ea typeface="Calibri"/>
              <a:cs typeface="Calibri"/>
              <a:sym typeface="Calibri"/>
            </a:endParaRPr>
          </a:p>
        </p:txBody>
      </p:sp>
      <p:sp>
        <p:nvSpPr>
          <p:cNvPr id="90" name="Google Shape;90;p6"/>
          <p:cNvSpPr/>
          <p:nvPr/>
        </p:nvSpPr>
        <p:spPr>
          <a:xfrm>
            <a:off x="3200400" y="3355848"/>
            <a:ext cx="544068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00"/>
              <a:buFont typeface="Calibri"/>
              <a:buNone/>
            </a:pPr>
            <a:r>
              <a:rPr b="0" i="0" lang="en-US" sz="1000" u="none" cap="none" strike="noStrike">
                <a:solidFill>
                  <a:srgbClr val="6B7280"/>
                </a:solidFill>
                <a:latin typeface="Calibri"/>
                <a:ea typeface="Calibri"/>
                <a:cs typeface="Calibri"/>
                <a:sym typeface="Calibri"/>
              </a:rPr>
              <a:t>Scripted apologies and timed appearances engineered by PR firms to rehabilitate image rather than reflect genuine accountability.</a:t>
            </a:r>
            <a:endParaRPr b="0" i="0" sz="1000" u="none" cap="none" strike="noStrike">
              <a:solidFill>
                <a:schemeClr val="dk1"/>
              </a:solidFill>
              <a:latin typeface="Calibri"/>
              <a:ea typeface="Calibri"/>
              <a:cs typeface="Calibri"/>
              <a:sym typeface="Calibri"/>
            </a:endParaRPr>
          </a:p>
        </p:txBody>
      </p:sp>
      <p:sp>
        <p:nvSpPr>
          <p:cNvPr id="91" name="Google Shape;91;p6"/>
          <p:cNvSpPr/>
          <p:nvPr/>
        </p:nvSpPr>
        <p:spPr>
          <a:xfrm>
            <a:off x="548640" y="4133088"/>
            <a:ext cx="8275320" cy="749808"/>
          </a:xfrm>
          <a:prstGeom prst="roundRect">
            <a:avLst>
              <a:gd fmla="val 7317"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6"/>
          <p:cNvSpPr/>
          <p:nvPr/>
        </p:nvSpPr>
        <p:spPr>
          <a:xfrm>
            <a:off x="777240" y="4224528"/>
            <a:ext cx="228600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100"/>
              <a:buFont typeface="Calibri"/>
              <a:buNone/>
            </a:pPr>
            <a:r>
              <a:rPr b="1" i="0" lang="en-US" sz="1100" u="none" cap="none" strike="noStrike">
                <a:solidFill>
                  <a:srgbClr val="3D4048"/>
                </a:solidFill>
                <a:latin typeface="Calibri"/>
                <a:ea typeface="Calibri"/>
                <a:cs typeface="Calibri"/>
                <a:sym typeface="Calibri"/>
              </a:rPr>
              <a:t>Digital Identity Manipulation</a:t>
            </a:r>
            <a:endParaRPr b="0" i="0" sz="1100" u="none" cap="none" strike="noStrike">
              <a:solidFill>
                <a:schemeClr val="dk1"/>
              </a:solidFill>
              <a:latin typeface="Calibri"/>
              <a:ea typeface="Calibri"/>
              <a:cs typeface="Calibri"/>
              <a:sym typeface="Calibri"/>
            </a:endParaRPr>
          </a:p>
        </p:txBody>
      </p:sp>
      <p:sp>
        <p:nvSpPr>
          <p:cNvPr id="93" name="Google Shape;93;p6"/>
          <p:cNvSpPr/>
          <p:nvPr/>
        </p:nvSpPr>
        <p:spPr>
          <a:xfrm>
            <a:off x="3200400" y="4224528"/>
            <a:ext cx="544068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00"/>
              <a:buFont typeface="Calibri"/>
              <a:buNone/>
            </a:pPr>
            <a:r>
              <a:rPr b="0" i="0" lang="en-US" sz="1000" u="none" cap="none" strike="noStrike">
                <a:solidFill>
                  <a:srgbClr val="6B7280"/>
                </a:solidFill>
                <a:latin typeface="Calibri"/>
                <a:ea typeface="Calibri"/>
                <a:cs typeface="Calibri"/>
                <a:sym typeface="Calibri"/>
              </a:rPr>
              <a:t>From filtered realities to AI-generated content, 70% of consumers report feeling deceived by undisclosed partnerships. (BBB, 2025)</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B2D35"/>
        </a:solidFill>
      </p:bgPr>
    </p:bg>
    <p:spTree>
      <p:nvGrpSpPr>
        <p:cNvPr id="98" name="Shape 98"/>
        <p:cNvGrpSpPr/>
        <p:nvPr/>
      </p:nvGrpSpPr>
      <p:grpSpPr>
        <a:xfrm>
          <a:off x="0" y="0"/>
          <a:ext cx="0" cy="0"/>
          <a:chOff x="0" y="0"/>
          <a:chExt cx="0" cy="0"/>
        </a:xfrm>
      </p:grpSpPr>
      <p:sp>
        <p:nvSpPr>
          <p:cNvPr id="99" name="Google Shape;99;p7"/>
          <p:cNvSpPr/>
          <p:nvPr/>
        </p:nvSpPr>
        <p:spPr>
          <a:xfrm>
            <a:off x="548640" y="347472"/>
            <a:ext cx="457200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C A S E  S T U D Y</a:t>
            </a:r>
            <a:endParaRPr b="0" i="0" sz="900" u="none" cap="none" strike="noStrike">
              <a:solidFill>
                <a:schemeClr val="dk1"/>
              </a:solidFill>
              <a:latin typeface="Calibri"/>
              <a:ea typeface="Calibri"/>
              <a:cs typeface="Calibri"/>
              <a:sym typeface="Calibri"/>
            </a:endParaRPr>
          </a:p>
        </p:txBody>
      </p:sp>
      <p:sp>
        <p:nvSpPr>
          <p:cNvPr id="100" name="Google Shape;100;p7"/>
          <p:cNvSpPr/>
          <p:nvPr/>
        </p:nvSpPr>
        <p:spPr>
          <a:xfrm>
            <a:off x="548640" y="621792"/>
            <a:ext cx="4937760" cy="18745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200"/>
              <a:buFont typeface="Cambria"/>
              <a:buNone/>
            </a:pPr>
            <a:r>
              <a:rPr b="1" i="0" lang="en-US" sz="3200" u="none" cap="none" strike="noStrike">
                <a:solidFill>
                  <a:srgbClr val="FFFFFF"/>
                </a:solidFill>
                <a:latin typeface="Cambria"/>
                <a:ea typeface="Cambria"/>
                <a:cs typeface="Cambria"/>
                <a:sym typeface="Cambria"/>
              </a:rPr>
              <a:t>Kanye West:</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3200"/>
              <a:buFont typeface="Cambria"/>
              <a:buNone/>
            </a:pPr>
            <a:r>
              <a:rPr b="1" i="0" lang="en-US" sz="3200" u="none" cap="none" strike="noStrike">
                <a:solidFill>
                  <a:srgbClr val="FFFFFF"/>
                </a:solidFill>
                <a:latin typeface="Cambria"/>
                <a:ea typeface="Cambria"/>
                <a:cs typeface="Cambria"/>
                <a:sym typeface="Cambria"/>
              </a:rPr>
              <a:t>The $1.5 Billion</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3200"/>
              <a:buFont typeface="Cambria"/>
              <a:buNone/>
            </a:pPr>
            <a:r>
              <a:rPr b="1" i="0" lang="en-US" sz="3200" u="none" cap="none" strike="noStrike">
                <a:solidFill>
                  <a:srgbClr val="FFFFFF"/>
                </a:solidFill>
                <a:latin typeface="Cambria"/>
                <a:ea typeface="Cambria"/>
                <a:cs typeface="Cambria"/>
                <a:sym typeface="Cambria"/>
              </a:rPr>
              <a:t>Reputation Collapse</a:t>
            </a:r>
            <a:endParaRPr b="0" i="0" sz="3200" u="none" cap="none" strike="noStrike">
              <a:solidFill>
                <a:schemeClr val="dk1"/>
              </a:solidFill>
              <a:latin typeface="Calibri"/>
              <a:ea typeface="Calibri"/>
              <a:cs typeface="Calibri"/>
              <a:sym typeface="Calibri"/>
            </a:endParaRPr>
          </a:p>
        </p:txBody>
      </p:sp>
      <p:sp>
        <p:nvSpPr>
          <p:cNvPr id="101" name="Google Shape;101;p7"/>
          <p:cNvSpPr/>
          <p:nvPr/>
        </p:nvSpPr>
        <p:spPr>
          <a:xfrm>
            <a:off x="548640" y="2606040"/>
            <a:ext cx="4937760" cy="9601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1100"/>
              <a:buFont typeface="Calibri"/>
              <a:buNone/>
            </a:pPr>
            <a:r>
              <a:rPr b="0" i="0" lang="en-US" sz="1100" u="none" cap="none" strike="noStrike">
                <a:solidFill>
                  <a:srgbClr val="9CA3AF"/>
                </a:solidFill>
                <a:latin typeface="Calibri"/>
                <a:ea typeface="Calibri"/>
                <a:cs typeface="Calibri"/>
                <a:sym typeface="Calibri"/>
              </a:rPr>
              <a:t>In October 2022, Adidas, Gap, and Balenciaga severed ties with West following antisemitic statements. His net worth dropped from $2B to under $400M in under 24 hours — the fastest reputation-to-revenue collapse in modern celebrity history.</a:t>
            </a:r>
            <a:endParaRPr b="0" i="0" sz="1100" u="none" cap="none" strike="noStrike">
              <a:solidFill>
                <a:schemeClr val="dk1"/>
              </a:solidFill>
              <a:latin typeface="Calibri"/>
              <a:ea typeface="Calibri"/>
              <a:cs typeface="Calibri"/>
              <a:sym typeface="Calibri"/>
            </a:endParaRPr>
          </a:p>
        </p:txBody>
      </p:sp>
      <p:sp>
        <p:nvSpPr>
          <p:cNvPr id="102" name="Google Shape;102;p7"/>
          <p:cNvSpPr/>
          <p:nvPr/>
        </p:nvSpPr>
        <p:spPr>
          <a:xfrm>
            <a:off x="548640" y="3758184"/>
            <a:ext cx="164592" cy="164592"/>
          </a:xfrm>
          <a:prstGeom prst="ellipse">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7"/>
          <p:cNvSpPr/>
          <p:nvPr/>
        </p:nvSpPr>
        <p:spPr>
          <a:xfrm>
            <a:off x="804672" y="3703320"/>
            <a:ext cx="749808"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00"/>
              <a:buFont typeface="Calibri"/>
              <a:buNone/>
            </a:pPr>
            <a:r>
              <a:rPr b="1" i="0" lang="en-US" sz="900" u="none" cap="none" strike="noStrike">
                <a:solidFill>
                  <a:srgbClr val="5B8DB8"/>
                </a:solidFill>
                <a:latin typeface="Calibri"/>
                <a:ea typeface="Calibri"/>
                <a:cs typeface="Calibri"/>
                <a:sym typeface="Calibri"/>
              </a:rPr>
              <a:t>Oct 3</a:t>
            </a:r>
            <a:endParaRPr b="0" i="0" sz="900" u="none" cap="none" strike="noStrike">
              <a:solidFill>
                <a:schemeClr val="dk1"/>
              </a:solidFill>
              <a:latin typeface="Calibri"/>
              <a:ea typeface="Calibri"/>
              <a:cs typeface="Calibri"/>
              <a:sym typeface="Calibri"/>
            </a:endParaRPr>
          </a:p>
        </p:txBody>
      </p:sp>
      <p:sp>
        <p:nvSpPr>
          <p:cNvPr id="104" name="Google Shape;104;p7"/>
          <p:cNvSpPr/>
          <p:nvPr/>
        </p:nvSpPr>
        <p:spPr>
          <a:xfrm>
            <a:off x="1600200" y="3703320"/>
            <a:ext cx="374904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900"/>
              <a:buFont typeface="Calibri"/>
              <a:buNone/>
            </a:pPr>
            <a:r>
              <a:rPr b="0" i="0" lang="en-US" sz="900" u="none" cap="none" strike="noStrike">
                <a:solidFill>
                  <a:srgbClr val="9CA3AF"/>
                </a:solidFill>
                <a:latin typeface="Calibri"/>
                <a:ea typeface="Calibri"/>
                <a:cs typeface="Calibri"/>
                <a:sym typeface="Calibri"/>
              </a:rPr>
              <a:t>Antisemitic posts published</a:t>
            </a:r>
            <a:endParaRPr b="0" i="0" sz="900" u="none" cap="none" strike="noStrike">
              <a:solidFill>
                <a:schemeClr val="dk1"/>
              </a:solidFill>
              <a:latin typeface="Calibri"/>
              <a:ea typeface="Calibri"/>
              <a:cs typeface="Calibri"/>
              <a:sym typeface="Calibri"/>
            </a:endParaRPr>
          </a:p>
        </p:txBody>
      </p:sp>
      <p:sp>
        <p:nvSpPr>
          <p:cNvPr id="105" name="Google Shape;105;p7"/>
          <p:cNvSpPr/>
          <p:nvPr/>
        </p:nvSpPr>
        <p:spPr>
          <a:xfrm>
            <a:off x="548640" y="4087368"/>
            <a:ext cx="164592" cy="164592"/>
          </a:xfrm>
          <a:prstGeom prst="ellipse">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7"/>
          <p:cNvSpPr/>
          <p:nvPr/>
        </p:nvSpPr>
        <p:spPr>
          <a:xfrm>
            <a:off x="804672" y="4032504"/>
            <a:ext cx="749808"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00"/>
              <a:buFont typeface="Calibri"/>
              <a:buNone/>
            </a:pPr>
            <a:r>
              <a:rPr b="1" i="0" lang="en-US" sz="900" u="none" cap="none" strike="noStrike">
                <a:solidFill>
                  <a:srgbClr val="5B8DB8"/>
                </a:solidFill>
                <a:latin typeface="Calibri"/>
                <a:ea typeface="Calibri"/>
                <a:cs typeface="Calibri"/>
                <a:sym typeface="Calibri"/>
              </a:rPr>
              <a:t>Oct 4</a:t>
            </a:r>
            <a:endParaRPr b="0" i="0" sz="900" u="none" cap="none" strike="noStrike">
              <a:solidFill>
                <a:schemeClr val="dk1"/>
              </a:solidFill>
              <a:latin typeface="Calibri"/>
              <a:ea typeface="Calibri"/>
              <a:cs typeface="Calibri"/>
              <a:sym typeface="Calibri"/>
            </a:endParaRPr>
          </a:p>
        </p:txBody>
      </p:sp>
      <p:sp>
        <p:nvSpPr>
          <p:cNvPr id="107" name="Google Shape;107;p7"/>
          <p:cNvSpPr/>
          <p:nvPr/>
        </p:nvSpPr>
        <p:spPr>
          <a:xfrm>
            <a:off x="1600200" y="4032504"/>
            <a:ext cx="374904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900"/>
              <a:buFont typeface="Calibri"/>
              <a:buNone/>
            </a:pPr>
            <a:r>
              <a:rPr b="0" i="0" lang="en-US" sz="900" u="none" cap="none" strike="noStrike">
                <a:solidFill>
                  <a:srgbClr val="9CA3AF"/>
                </a:solidFill>
                <a:latin typeface="Calibri"/>
                <a:ea typeface="Calibri"/>
                <a:cs typeface="Calibri"/>
                <a:sym typeface="Calibri"/>
              </a:rPr>
              <a:t>Adidas places deal under review</a:t>
            </a:r>
            <a:endParaRPr b="0" i="0" sz="900" u="none" cap="none" strike="noStrike">
              <a:solidFill>
                <a:schemeClr val="dk1"/>
              </a:solidFill>
              <a:latin typeface="Calibri"/>
              <a:ea typeface="Calibri"/>
              <a:cs typeface="Calibri"/>
              <a:sym typeface="Calibri"/>
            </a:endParaRPr>
          </a:p>
        </p:txBody>
      </p:sp>
      <p:sp>
        <p:nvSpPr>
          <p:cNvPr id="108" name="Google Shape;108;p7"/>
          <p:cNvSpPr/>
          <p:nvPr/>
        </p:nvSpPr>
        <p:spPr>
          <a:xfrm>
            <a:off x="548640" y="4416552"/>
            <a:ext cx="164592" cy="164592"/>
          </a:xfrm>
          <a:prstGeom prst="ellipse">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7"/>
          <p:cNvSpPr/>
          <p:nvPr/>
        </p:nvSpPr>
        <p:spPr>
          <a:xfrm>
            <a:off x="804672" y="4361688"/>
            <a:ext cx="749808"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00"/>
              <a:buFont typeface="Calibri"/>
              <a:buNone/>
            </a:pPr>
            <a:r>
              <a:rPr b="1" i="0" lang="en-US" sz="900" u="none" cap="none" strike="noStrike">
                <a:solidFill>
                  <a:srgbClr val="5B8DB8"/>
                </a:solidFill>
                <a:latin typeface="Calibri"/>
                <a:ea typeface="Calibri"/>
                <a:cs typeface="Calibri"/>
                <a:sym typeface="Calibri"/>
              </a:rPr>
              <a:t>Oct 25</a:t>
            </a:r>
            <a:endParaRPr b="0" i="0" sz="900" u="none" cap="none" strike="noStrike">
              <a:solidFill>
                <a:schemeClr val="dk1"/>
              </a:solidFill>
              <a:latin typeface="Calibri"/>
              <a:ea typeface="Calibri"/>
              <a:cs typeface="Calibri"/>
              <a:sym typeface="Calibri"/>
            </a:endParaRPr>
          </a:p>
        </p:txBody>
      </p:sp>
      <p:sp>
        <p:nvSpPr>
          <p:cNvPr id="110" name="Google Shape;110;p7"/>
          <p:cNvSpPr/>
          <p:nvPr/>
        </p:nvSpPr>
        <p:spPr>
          <a:xfrm>
            <a:off x="1600200" y="4361688"/>
            <a:ext cx="374904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900"/>
              <a:buFont typeface="Calibri"/>
              <a:buNone/>
            </a:pPr>
            <a:r>
              <a:rPr b="0" i="0" lang="en-US" sz="900" u="none" cap="none" strike="noStrike">
                <a:solidFill>
                  <a:srgbClr val="9CA3AF"/>
                </a:solidFill>
                <a:latin typeface="Calibri"/>
                <a:ea typeface="Calibri"/>
                <a:cs typeface="Calibri"/>
                <a:sym typeface="Calibri"/>
              </a:rPr>
              <a:t>Gap &amp; Balenciaga terminate contracts</a:t>
            </a:r>
            <a:endParaRPr b="0" i="0" sz="900" u="none" cap="none" strike="noStrike">
              <a:solidFill>
                <a:schemeClr val="dk1"/>
              </a:solidFill>
              <a:latin typeface="Calibri"/>
              <a:ea typeface="Calibri"/>
              <a:cs typeface="Calibri"/>
              <a:sym typeface="Calibri"/>
            </a:endParaRPr>
          </a:p>
        </p:txBody>
      </p:sp>
      <p:sp>
        <p:nvSpPr>
          <p:cNvPr id="111" name="Google Shape;111;p7"/>
          <p:cNvSpPr/>
          <p:nvPr/>
        </p:nvSpPr>
        <p:spPr>
          <a:xfrm>
            <a:off x="548640" y="4745736"/>
            <a:ext cx="164592" cy="164592"/>
          </a:xfrm>
          <a:prstGeom prst="ellipse">
            <a:avLst/>
          </a:prstGeom>
          <a:solidFill>
            <a:srgbClr val="5B8DB8"/>
          </a:solidFill>
          <a:ln cap="flat" cmpd="sng" w="12700">
            <a:solidFill>
              <a:srgbClr val="5B8DB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7"/>
          <p:cNvSpPr/>
          <p:nvPr/>
        </p:nvSpPr>
        <p:spPr>
          <a:xfrm>
            <a:off x="804672" y="4690872"/>
            <a:ext cx="749808"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900"/>
              <a:buFont typeface="Calibri"/>
              <a:buNone/>
            </a:pPr>
            <a:r>
              <a:rPr b="1" i="0" lang="en-US" sz="900" u="none" cap="none" strike="noStrike">
                <a:solidFill>
                  <a:srgbClr val="5B8DB8"/>
                </a:solidFill>
                <a:latin typeface="Calibri"/>
                <a:ea typeface="Calibri"/>
                <a:cs typeface="Calibri"/>
                <a:sym typeface="Calibri"/>
              </a:rPr>
              <a:t>Oct 25</a:t>
            </a:r>
            <a:endParaRPr b="0" i="0" sz="900" u="none" cap="none" strike="noStrike">
              <a:solidFill>
                <a:schemeClr val="dk1"/>
              </a:solidFill>
              <a:latin typeface="Calibri"/>
              <a:ea typeface="Calibri"/>
              <a:cs typeface="Calibri"/>
              <a:sym typeface="Calibri"/>
            </a:endParaRPr>
          </a:p>
        </p:txBody>
      </p:sp>
      <p:sp>
        <p:nvSpPr>
          <p:cNvPr id="113" name="Google Shape;113;p7"/>
          <p:cNvSpPr/>
          <p:nvPr/>
        </p:nvSpPr>
        <p:spPr>
          <a:xfrm>
            <a:off x="1600200" y="4690872"/>
            <a:ext cx="374904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900"/>
              <a:buFont typeface="Calibri"/>
              <a:buNone/>
            </a:pPr>
            <a:r>
              <a:rPr b="0" i="0" lang="en-US" sz="900" u="none" cap="none" strike="noStrike">
                <a:solidFill>
                  <a:srgbClr val="9CA3AF"/>
                </a:solidFill>
                <a:latin typeface="Calibri"/>
                <a:ea typeface="Calibri"/>
                <a:cs typeface="Calibri"/>
                <a:sym typeface="Calibri"/>
              </a:rPr>
              <a:t>$1.5B net worth lost in under 24 hrs</a:t>
            </a:r>
            <a:endParaRPr b="0" i="0" sz="900" u="none" cap="none" strike="noStrike">
              <a:solidFill>
                <a:schemeClr val="dk1"/>
              </a:solidFill>
              <a:latin typeface="Calibri"/>
              <a:ea typeface="Calibri"/>
              <a:cs typeface="Calibri"/>
              <a:sym typeface="Calibri"/>
            </a:endParaRPr>
          </a:p>
        </p:txBody>
      </p:sp>
      <p:sp>
        <p:nvSpPr>
          <p:cNvPr id="114" name="Google Shape;114;p7"/>
          <p:cNvSpPr/>
          <p:nvPr/>
        </p:nvSpPr>
        <p:spPr>
          <a:xfrm>
            <a:off x="5852160" y="685800"/>
            <a:ext cx="2926080" cy="4114800"/>
          </a:xfrm>
          <a:prstGeom prst="roundRect">
            <a:avLst>
              <a:gd fmla="val 2500"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7"/>
          <p:cNvSpPr/>
          <p:nvPr/>
        </p:nvSpPr>
        <p:spPr>
          <a:xfrm>
            <a:off x="5852160" y="960120"/>
            <a:ext cx="2926080"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D6E4F0"/>
              </a:buClr>
              <a:buSzPts val="5400"/>
              <a:buFont typeface="Cambria"/>
              <a:buNone/>
            </a:pPr>
            <a:r>
              <a:rPr b="1" i="0" lang="en-US" sz="5400" u="none" cap="none" strike="noStrike">
                <a:solidFill>
                  <a:srgbClr val="D6E4F0"/>
                </a:solidFill>
                <a:latin typeface="Cambria"/>
                <a:ea typeface="Cambria"/>
                <a:cs typeface="Cambria"/>
                <a:sym typeface="Cambria"/>
              </a:rPr>
              <a:t>$1.5B</a:t>
            </a:r>
            <a:endParaRPr b="0" i="0" sz="5400" u="none" cap="none" strike="noStrike">
              <a:solidFill>
                <a:schemeClr val="dk1"/>
              </a:solidFill>
              <a:latin typeface="Calibri"/>
              <a:ea typeface="Calibri"/>
              <a:cs typeface="Calibri"/>
              <a:sym typeface="Calibri"/>
            </a:endParaRPr>
          </a:p>
        </p:txBody>
      </p:sp>
      <p:sp>
        <p:nvSpPr>
          <p:cNvPr id="116" name="Google Shape;116;p7"/>
          <p:cNvSpPr/>
          <p:nvPr/>
        </p:nvSpPr>
        <p:spPr>
          <a:xfrm>
            <a:off x="5852160" y="1901952"/>
            <a:ext cx="2926080" cy="59436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lost in under</a:t>
            </a:r>
            <a:endParaRPr b="0" i="0" sz="14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FFFFFF"/>
              </a:buClr>
              <a:buSzPts val="1400"/>
              <a:buFont typeface="Calibri"/>
              <a:buNone/>
            </a:pPr>
            <a:r>
              <a:rPr b="0" i="0" lang="en-US" sz="1400" u="none" cap="none" strike="noStrike">
                <a:solidFill>
                  <a:srgbClr val="FFFFFF"/>
                </a:solidFill>
                <a:latin typeface="Calibri"/>
                <a:ea typeface="Calibri"/>
                <a:cs typeface="Calibri"/>
                <a:sym typeface="Calibri"/>
              </a:rPr>
              <a:t>24 hours</a:t>
            </a:r>
            <a:endParaRPr b="0" i="0" sz="1400" u="none" cap="none" strike="noStrike">
              <a:solidFill>
                <a:schemeClr val="dk1"/>
              </a:solidFill>
              <a:latin typeface="Calibri"/>
              <a:ea typeface="Calibri"/>
              <a:cs typeface="Calibri"/>
              <a:sym typeface="Calibri"/>
            </a:endParaRPr>
          </a:p>
        </p:txBody>
      </p:sp>
      <p:sp>
        <p:nvSpPr>
          <p:cNvPr id="117" name="Google Shape;117;p7"/>
          <p:cNvSpPr/>
          <p:nvPr/>
        </p:nvSpPr>
        <p:spPr>
          <a:xfrm>
            <a:off x="5943600" y="2542032"/>
            <a:ext cx="2743200" cy="2286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55555"/>
              </a:buClr>
              <a:buSzPts val="800"/>
              <a:buFont typeface="Calibri"/>
              <a:buNone/>
            </a:pPr>
            <a:r>
              <a:rPr b="0" i="1" lang="en-US" sz="800" u="none" cap="none" strike="noStrike">
                <a:solidFill>
                  <a:srgbClr val="555555"/>
                </a:solidFill>
                <a:latin typeface="Calibri"/>
                <a:ea typeface="Calibri"/>
                <a:cs typeface="Calibri"/>
                <a:sym typeface="Calibri"/>
              </a:rPr>
              <a:t>Reuters / Forbes, Oct. 2022</a:t>
            </a:r>
            <a:endParaRPr b="0" i="0" sz="800" u="none" cap="none" strike="noStrike">
              <a:solidFill>
                <a:schemeClr val="dk1"/>
              </a:solidFill>
              <a:latin typeface="Calibri"/>
              <a:ea typeface="Calibri"/>
              <a:cs typeface="Calibri"/>
              <a:sym typeface="Calibri"/>
            </a:endParaRPr>
          </a:p>
        </p:txBody>
      </p:sp>
      <p:sp>
        <p:nvSpPr>
          <p:cNvPr id="118" name="Google Shape;118;p7"/>
          <p:cNvSpPr/>
          <p:nvPr/>
        </p:nvSpPr>
        <p:spPr>
          <a:xfrm>
            <a:off x="6035040" y="2880360"/>
            <a:ext cx="256032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050"/>
              <a:buFont typeface="Calibri"/>
              <a:buNone/>
            </a:pPr>
            <a:r>
              <a:rPr b="1" i="0" lang="en-US" sz="1050" u="none" cap="none" strike="noStrike">
                <a:solidFill>
                  <a:srgbClr val="FFFFFF"/>
                </a:solidFill>
                <a:latin typeface="Calibri"/>
                <a:ea typeface="Calibri"/>
                <a:cs typeface="Calibri"/>
                <a:sym typeface="Calibri"/>
              </a:rPr>
              <a:t>Ethical Failure:</a:t>
            </a:r>
            <a:endParaRPr b="0" i="0" sz="1050" u="none" cap="none" strike="noStrike">
              <a:solidFill>
                <a:schemeClr val="dk1"/>
              </a:solidFill>
              <a:latin typeface="Calibri"/>
              <a:ea typeface="Calibri"/>
              <a:cs typeface="Calibri"/>
              <a:sym typeface="Calibri"/>
            </a:endParaRPr>
          </a:p>
        </p:txBody>
      </p:sp>
      <p:sp>
        <p:nvSpPr>
          <p:cNvPr id="119" name="Google Shape;119;p7"/>
          <p:cNvSpPr/>
          <p:nvPr/>
        </p:nvSpPr>
        <p:spPr>
          <a:xfrm>
            <a:off x="6035040" y="3200400"/>
            <a:ext cx="2560320" cy="1417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950"/>
              <a:buFont typeface="Calibri"/>
              <a:buNone/>
            </a:pPr>
            <a:r>
              <a:rPr b="0" i="0" lang="en-US" sz="950" u="none" cap="none" strike="noStrike">
                <a:solidFill>
                  <a:srgbClr val="9CA3AF"/>
                </a:solidFill>
                <a:latin typeface="Calibri"/>
                <a:ea typeface="Calibri"/>
                <a:cs typeface="Calibri"/>
                <a:sym typeface="Calibri"/>
              </a:rPr>
              <a:t>No genuine accountability. PR damage-control was perceived as performative, deepening mistrust rather than restoring it.</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124" name="Shape 124"/>
        <p:cNvGrpSpPr/>
        <p:nvPr/>
      </p:nvGrpSpPr>
      <p:grpSpPr>
        <a:xfrm>
          <a:off x="0" y="0"/>
          <a:ext cx="0" cy="0"/>
          <a:chOff x="0" y="0"/>
          <a:chExt cx="0" cy="0"/>
        </a:xfrm>
      </p:grpSpPr>
      <p:sp>
        <p:nvSpPr>
          <p:cNvPr id="125" name="Google Shape;125;p8"/>
          <p:cNvSpPr/>
          <p:nvPr/>
        </p:nvSpPr>
        <p:spPr>
          <a:xfrm>
            <a:off x="548640" y="292608"/>
            <a:ext cx="4572000" cy="2560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00"/>
              <a:buFont typeface="Calibri"/>
              <a:buNone/>
            </a:pPr>
            <a:r>
              <a:rPr b="0" i="0" lang="en-US" sz="900" u="none" cap="none" strike="noStrike">
                <a:solidFill>
                  <a:srgbClr val="6B7280"/>
                </a:solidFill>
                <a:latin typeface="Calibri"/>
                <a:ea typeface="Calibri"/>
                <a:cs typeface="Calibri"/>
                <a:sym typeface="Calibri"/>
              </a:rPr>
              <a:t>C A S E  S T U D Y</a:t>
            </a:r>
            <a:endParaRPr b="0" i="0" sz="900" u="none" cap="none" strike="noStrike">
              <a:solidFill>
                <a:schemeClr val="dk1"/>
              </a:solidFill>
              <a:latin typeface="Calibri"/>
              <a:ea typeface="Calibri"/>
              <a:cs typeface="Calibri"/>
              <a:sym typeface="Calibri"/>
            </a:endParaRPr>
          </a:p>
        </p:txBody>
      </p:sp>
      <p:sp>
        <p:nvSpPr>
          <p:cNvPr id="126" name="Google Shape;126;p8"/>
          <p:cNvSpPr/>
          <p:nvPr/>
        </p:nvSpPr>
        <p:spPr>
          <a:xfrm>
            <a:off x="548640" y="566928"/>
            <a:ext cx="7772400" cy="11887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600"/>
              <a:buFont typeface="Cambria"/>
              <a:buNone/>
            </a:pPr>
            <a:r>
              <a:rPr b="1" i="0" lang="en-US" sz="3600" u="none" cap="none" strike="noStrike">
                <a:solidFill>
                  <a:srgbClr val="3D4048"/>
                </a:solidFill>
                <a:latin typeface="Cambria"/>
                <a:ea typeface="Cambria"/>
                <a:cs typeface="Cambria"/>
                <a:sym typeface="Cambria"/>
              </a:rPr>
              <a:t>Will Smith:</a:t>
            </a:r>
            <a:endParaRPr b="0" i="0" sz="3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3D4048"/>
              </a:buClr>
              <a:buSzPts val="3600"/>
              <a:buFont typeface="Cambria"/>
              <a:buNone/>
            </a:pPr>
            <a:r>
              <a:rPr b="1" i="0" lang="en-US" sz="3600" u="none" cap="none" strike="noStrike">
                <a:solidFill>
                  <a:srgbClr val="3D4048"/>
                </a:solidFill>
                <a:latin typeface="Cambria"/>
                <a:ea typeface="Cambria"/>
                <a:cs typeface="Cambria"/>
                <a:sym typeface="Cambria"/>
              </a:rPr>
              <a:t>The Apology Strategy</a:t>
            </a:r>
            <a:endParaRPr b="0" i="0" sz="3600" u="none" cap="none" strike="noStrike">
              <a:solidFill>
                <a:schemeClr val="dk1"/>
              </a:solidFill>
              <a:latin typeface="Calibri"/>
              <a:ea typeface="Calibri"/>
              <a:cs typeface="Calibri"/>
              <a:sym typeface="Calibri"/>
            </a:endParaRPr>
          </a:p>
        </p:txBody>
      </p:sp>
      <p:sp>
        <p:nvSpPr>
          <p:cNvPr id="127" name="Google Shape;127;p8"/>
          <p:cNvSpPr/>
          <p:nvPr/>
        </p:nvSpPr>
        <p:spPr>
          <a:xfrm>
            <a:off x="548640" y="1920240"/>
            <a:ext cx="3931920" cy="2852928"/>
          </a:xfrm>
          <a:prstGeom prst="roundRect">
            <a:avLst>
              <a:gd fmla="val 2564"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8"/>
          <p:cNvSpPr/>
          <p:nvPr/>
        </p:nvSpPr>
        <p:spPr>
          <a:xfrm>
            <a:off x="749808" y="2057400"/>
            <a:ext cx="3529584"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50"/>
              <a:buFont typeface="Calibri"/>
              <a:buNone/>
            </a:pPr>
            <a:r>
              <a:rPr b="1" i="0" lang="en-US" sz="1250" u="none" cap="none" strike="noStrike">
                <a:solidFill>
                  <a:srgbClr val="3D4048"/>
                </a:solidFill>
                <a:latin typeface="Calibri"/>
                <a:ea typeface="Calibri"/>
                <a:cs typeface="Calibri"/>
                <a:sym typeface="Calibri"/>
              </a:rPr>
              <a:t>What Happened</a:t>
            </a:r>
            <a:endParaRPr b="0" i="0" sz="1250" u="none" cap="none" strike="noStrike">
              <a:solidFill>
                <a:schemeClr val="dk1"/>
              </a:solidFill>
              <a:latin typeface="Calibri"/>
              <a:ea typeface="Calibri"/>
              <a:cs typeface="Calibri"/>
              <a:sym typeface="Calibri"/>
            </a:endParaRPr>
          </a:p>
        </p:txBody>
      </p:sp>
      <p:sp>
        <p:nvSpPr>
          <p:cNvPr id="129" name="Google Shape;129;p8"/>
          <p:cNvSpPr/>
          <p:nvPr/>
        </p:nvSpPr>
        <p:spPr>
          <a:xfrm>
            <a:off x="749808" y="2423160"/>
            <a:ext cx="3529584" cy="224028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050"/>
              <a:buFont typeface="Calibri"/>
              <a:buNone/>
            </a:pPr>
            <a:r>
              <a:rPr b="0" i="0" lang="en-US" sz="1050" u="none" cap="none" strike="noStrike">
                <a:solidFill>
                  <a:srgbClr val="6B7280"/>
                </a:solidFill>
                <a:latin typeface="Calibri"/>
                <a:ea typeface="Calibri"/>
                <a:cs typeface="Calibri"/>
                <a:sym typeface="Calibri"/>
              </a:rPr>
              <a:t>March 27, 2022 — Will Smith struck presenter Chris Rock live at the Academy Awards. An in-room acceptance speech minutes later, followed by a delayed YouTube apology in July 2022, became textbook PR case studies in crisis management — and its limits. Smith received a 10-year Academy ban.</a:t>
            </a:r>
            <a:endParaRPr b="0" i="0" sz="1050" u="none" cap="none" strike="noStrike">
              <a:solidFill>
                <a:schemeClr val="dk1"/>
              </a:solidFill>
              <a:latin typeface="Calibri"/>
              <a:ea typeface="Calibri"/>
              <a:cs typeface="Calibri"/>
              <a:sym typeface="Calibri"/>
            </a:endParaRPr>
          </a:p>
        </p:txBody>
      </p:sp>
      <p:sp>
        <p:nvSpPr>
          <p:cNvPr id="130" name="Google Shape;130;p8"/>
          <p:cNvSpPr/>
          <p:nvPr/>
        </p:nvSpPr>
        <p:spPr>
          <a:xfrm>
            <a:off x="4754880" y="1920240"/>
            <a:ext cx="4069080" cy="2852928"/>
          </a:xfrm>
          <a:prstGeom prst="roundRect">
            <a:avLst>
              <a:gd fmla="val 2564" name="adj"/>
            </a:avLst>
          </a:prstGeom>
          <a:solidFill>
            <a:srgbClr val="3D4048"/>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8"/>
          <p:cNvSpPr/>
          <p:nvPr/>
        </p:nvSpPr>
        <p:spPr>
          <a:xfrm>
            <a:off x="4956048" y="2057400"/>
            <a:ext cx="365760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250"/>
              <a:buFont typeface="Calibri"/>
              <a:buNone/>
            </a:pPr>
            <a:r>
              <a:rPr b="1" i="0" lang="en-US" sz="1250" u="none" cap="none" strike="noStrike">
                <a:solidFill>
                  <a:srgbClr val="FFFFFF"/>
                </a:solidFill>
                <a:latin typeface="Calibri"/>
                <a:ea typeface="Calibri"/>
                <a:cs typeface="Calibri"/>
                <a:sym typeface="Calibri"/>
              </a:rPr>
              <a:t>PR Strategy Analysis</a:t>
            </a:r>
            <a:endParaRPr b="0" i="0" sz="1250" u="none" cap="none" strike="noStrike">
              <a:solidFill>
                <a:schemeClr val="dk1"/>
              </a:solidFill>
              <a:latin typeface="Calibri"/>
              <a:ea typeface="Calibri"/>
              <a:cs typeface="Calibri"/>
              <a:sym typeface="Calibri"/>
            </a:endParaRPr>
          </a:p>
        </p:txBody>
      </p:sp>
      <p:sp>
        <p:nvSpPr>
          <p:cNvPr id="132" name="Google Shape;132;p8"/>
          <p:cNvSpPr/>
          <p:nvPr/>
        </p:nvSpPr>
        <p:spPr>
          <a:xfrm>
            <a:off x="4956048" y="2450592"/>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DDDDD"/>
              </a:buClr>
              <a:buSzPts val="1050"/>
              <a:buFont typeface="Calibri"/>
              <a:buNone/>
            </a:pPr>
            <a:r>
              <a:rPr b="1" i="0" lang="en-US" sz="1050" u="none" cap="none" strike="noStrike">
                <a:solidFill>
                  <a:srgbClr val="DDDDDD"/>
                </a:solidFill>
                <a:latin typeface="Calibri"/>
                <a:ea typeface="Calibri"/>
                <a:cs typeface="Calibri"/>
                <a:sym typeface="Calibri"/>
              </a:rPr>
              <a:t>Delayed apology (4 months)</a:t>
            </a:r>
            <a:endParaRPr b="0" i="0" sz="1050" u="none" cap="none" strike="noStrike">
              <a:solidFill>
                <a:schemeClr val="dk1"/>
              </a:solidFill>
              <a:latin typeface="Calibri"/>
              <a:ea typeface="Calibri"/>
              <a:cs typeface="Calibri"/>
              <a:sym typeface="Calibri"/>
            </a:endParaRPr>
          </a:p>
        </p:txBody>
      </p:sp>
      <p:sp>
        <p:nvSpPr>
          <p:cNvPr id="133" name="Google Shape;133;p8"/>
          <p:cNvSpPr/>
          <p:nvPr/>
        </p:nvSpPr>
        <p:spPr>
          <a:xfrm>
            <a:off x="4956048" y="2697480"/>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Allowed initial outrage to subside</a:t>
            </a:r>
            <a:endParaRPr b="0" i="0" sz="950" u="none" cap="none" strike="noStrike">
              <a:solidFill>
                <a:schemeClr val="dk1"/>
              </a:solidFill>
              <a:latin typeface="Calibri"/>
              <a:ea typeface="Calibri"/>
              <a:cs typeface="Calibri"/>
              <a:sym typeface="Calibri"/>
            </a:endParaRPr>
          </a:p>
        </p:txBody>
      </p:sp>
      <p:sp>
        <p:nvSpPr>
          <p:cNvPr id="134" name="Google Shape;134;p8"/>
          <p:cNvSpPr/>
          <p:nvPr/>
        </p:nvSpPr>
        <p:spPr>
          <a:xfrm>
            <a:off x="4956048" y="2999232"/>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DDDDD"/>
              </a:buClr>
              <a:buSzPts val="1050"/>
              <a:buFont typeface="Calibri"/>
              <a:buNone/>
            </a:pPr>
            <a:r>
              <a:rPr b="1" i="0" lang="en-US" sz="1050" u="none" cap="none" strike="noStrike">
                <a:solidFill>
                  <a:srgbClr val="DDDDDD"/>
                </a:solidFill>
                <a:latin typeface="Calibri"/>
                <a:ea typeface="Calibri"/>
                <a:cs typeface="Calibri"/>
                <a:sym typeface="Calibri"/>
              </a:rPr>
              <a:t>YouTube platform choice</a:t>
            </a:r>
            <a:endParaRPr b="0" i="0" sz="1050" u="none" cap="none" strike="noStrike">
              <a:solidFill>
                <a:schemeClr val="dk1"/>
              </a:solidFill>
              <a:latin typeface="Calibri"/>
              <a:ea typeface="Calibri"/>
              <a:cs typeface="Calibri"/>
              <a:sym typeface="Calibri"/>
            </a:endParaRPr>
          </a:p>
        </p:txBody>
      </p:sp>
      <p:sp>
        <p:nvSpPr>
          <p:cNvPr id="135" name="Google Shape;135;p8"/>
          <p:cNvSpPr/>
          <p:nvPr/>
        </p:nvSpPr>
        <p:spPr>
          <a:xfrm>
            <a:off x="4956048" y="3246120"/>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Controlled message, no follow-up questions</a:t>
            </a:r>
            <a:endParaRPr b="0" i="0" sz="950" u="none" cap="none" strike="noStrike">
              <a:solidFill>
                <a:schemeClr val="dk1"/>
              </a:solidFill>
              <a:latin typeface="Calibri"/>
              <a:ea typeface="Calibri"/>
              <a:cs typeface="Calibri"/>
              <a:sym typeface="Calibri"/>
            </a:endParaRPr>
          </a:p>
        </p:txBody>
      </p:sp>
      <p:sp>
        <p:nvSpPr>
          <p:cNvPr id="136" name="Google Shape;136;p8"/>
          <p:cNvSpPr/>
          <p:nvPr/>
        </p:nvSpPr>
        <p:spPr>
          <a:xfrm>
            <a:off x="4956048" y="3547872"/>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DDDDD"/>
              </a:buClr>
              <a:buSzPts val="1050"/>
              <a:buFont typeface="Calibri"/>
              <a:buNone/>
            </a:pPr>
            <a:r>
              <a:rPr b="1" i="0" lang="en-US" sz="1050" u="none" cap="none" strike="noStrike">
                <a:solidFill>
                  <a:srgbClr val="DDDDDD"/>
                </a:solidFill>
                <a:latin typeface="Calibri"/>
                <a:ea typeface="Calibri"/>
                <a:cs typeface="Calibri"/>
                <a:sym typeface="Calibri"/>
              </a:rPr>
              <a:t>Emotional vulnerability</a:t>
            </a:r>
            <a:endParaRPr b="0" i="0" sz="1050" u="none" cap="none" strike="noStrike">
              <a:solidFill>
                <a:schemeClr val="dk1"/>
              </a:solidFill>
              <a:latin typeface="Calibri"/>
              <a:ea typeface="Calibri"/>
              <a:cs typeface="Calibri"/>
              <a:sym typeface="Calibri"/>
            </a:endParaRPr>
          </a:p>
        </p:txBody>
      </p:sp>
      <p:sp>
        <p:nvSpPr>
          <p:cNvPr id="137" name="Google Shape;137;p8"/>
          <p:cNvSpPr/>
          <p:nvPr/>
        </p:nvSpPr>
        <p:spPr>
          <a:xfrm>
            <a:off x="4956048" y="3794760"/>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Designed to appear unscripted — was not</a:t>
            </a:r>
            <a:endParaRPr b="0" i="0" sz="950" u="none" cap="none" strike="noStrike">
              <a:solidFill>
                <a:schemeClr val="dk1"/>
              </a:solidFill>
              <a:latin typeface="Calibri"/>
              <a:ea typeface="Calibri"/>
              <a:cs typeface="Calibri"/>
              <a:sym typeface="Calibri"/>
            </a:endParaRPr>
          </a:p>
        </p:txBody>
      </p:sp>
      <p:sp>
        <p:nvSpPr>
          <p:cNvPr id="138" name="Google Shape;138;p8"/>
          <p:cNvSpPr/>
          <p:nvPr/>
        </p:nvSpPr>
        <p:spPr>
          <a:xfrm>
            <a:off x="4956048" y="4096512"/>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DDDDD"/>
              </a:buClr>
              <a:buSzPts val="1050"/>
              <a:buFont typeface="Calibri"/>
              <a:buNone/>
            </a:pPr>
            <a:r>
              <a:rPr b="1" i="0" lang="en-US" sz="1050" u="none" cap="none" strike="noStrike">
                <a:solidFill>
                  <a:srgbClr val="DDDDDD"/>
                </a:solidFill>
                <a:latin typeface="Calibri"/>
                <a:ea typeface="Calibri"/>
                <a:cs typeface="Calibri"/>
                <a:sym typeface="Calibri"/>
              </a:rPr>
              <a:t>Outcome</a:t>
            </a:r>
            <a:endParaRPr b="0" i="0" sz="1050" u="none" cap="none" strike="noStrike">
              <a:solidFill>
                <a:schemeClr val="dk1"/>
              </a:solidFill>
              <a:latin typeface="Calibri"/>
              <a:ea typeface="Calibri"/>
              <a:cs typeface="Calibri"/>
              <a:sym typeface="Calibri"/>
            </a:endParaRPr>
          </a:p>
        </p:txBody>
      </p:sp>
      <p:sp>
        <p:nvSpPr>
          <p:cNvPr id="139" name="Google Shape;139;p8"/>
          <p:cNvSpPr/>
          <p:nvPr/>
        </p:nvSpPr>
        <p:spPr>
          <a:xfrm>
            <a:off x="4956048" y="4343400"/>
            <a:ext cx="3639312" cy="2377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888888"/>
              </a:buClr>
              <a:buSzPts val="950"/>
              <a:buFont typeface="Calibri"/>
              <a:buNone/>
            </a:pPr>
            <a:r>
              <a:rPr b="0" i="0" lang="en-US" sz="950" u="none" cap="none" strike="noStrike">
                <a:solidFill>
                  <a:srgbClr val="888888"/>
                </a:solidFill>
                <a:latin typeface="Calibri"/>
                <a:ea typeface="Calibri"/>
                <a:cs typeface="Calibri"/>
                <a:sym typeface="Calibri"/>
              </a:rPr>
              <a:t>Academy ban; projects paused, not cancelled</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144" name="Shape 144"/>
        <p:cNvGrpSpPr/>
        <p:nvPr/>
      </p:nvGrpSpPr>
      <p:grpSpPr>
        <a:xfrm>
          <a:off x="0" y="0"/>
          <a:ext cx="0" cy="0"/>
          <a:chOff x="0" y="0"/>
          <a:chExt cx="0" cy="0"/>
        </a:xfrm>
      </p:grpSpPr>
      <p:sp>
        <p:nvSpPr>
          <p:cNvPr id="145" name="Google Shape;145;p9"/>
          <p:cNvSpPr/>
          <p:nvPr/>
        </p:nvSpPr>
        <p:spPr>
          <a:xfrm>
            <a:off x="548640" y="292608"/>
            <a:ext cx="8046720" cy="56692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800"/>
              <a:buFont typeface="Cambria"/>
              <a:buNone/>
            </a:pPr>
            <a:r>
              <a:rPr b="1" i="0" lang="en-US" sz="3800" u="none" cap="none" strike="noStrike">
                <a:solidFill>
                  <a:srgbClr val="3D4048"/>
                </a:solidFill>
                <a:latin typeface="Cambria"/>
                <a:ea typeface="Cambria"/>
                <a:cs typeface="Cambria"/>
                <a:sym typeface="Cambria"/>
              </a:rPr>
              <a:t>Ethical Concept Applied</a:t>
            </a:r>
            <a:endParaRPr b="0" i="0" sz="3800" u="none" cap="none" strike="noStrike">
              <a:solidFill>
                <a:schemeClr val="dk1"/>
              </a:solidFill>
              <a:latin typeface="Calibri"/>
              <a:ea typeface="Calibri"/>
              <a:cs typeface="Calibri"/>
              <a:sym typeface="Calibri"/>
            </a:endParaRPr>
          </a:p>
        </p:txBody>
      </p:sp>
      <p:sp>
        <p:nvSpPr>
          <p:cNvPr id="146" name="Google Shape;146;p9"/>
          <p:cNvSpPr/>
          <p:nvPr/>
        </p:nvSpPr>
        <p:spPr>
          <a:xfrm>
            <a:off x="548640" y="960120"/>
            <a:ext cx="8275320" cy="1078992"/>
          </a:xfrm>
          <a:prstGeom prst="roundRect">
            <a:avLst>
              <a:gd fmla="val 6780" name="adj"/>
            </a:avLst>
          </a:prstGeom>
          <a:solidFill>
            <a:srgbClr val="3D4048"/>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p9"/>
          <p:cNvSpPr/>
          <p:nvPr/>
        </p:nvSpPr>
        <p:spPr>
          <a:xfrm>
            <a:off x="804672" y="1051560"/>
            <a:ext cx="7315200" cy="34747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1700"/>
              <a:buFont typeface="Cambria"/>
              <a:buNone/>
            </a:pPr>
            <a:r>
              <a:rPr b="1" i="0" lang="en-US" sz="1700" u="none" cap="none" strike="noStrike">
                <a:solidFill>
                  <a:srgbClr val="FFFFFF"/>
                </a:solidFill>
                <a:latin typeface="Cambria"/>
                <a:ea typeface="Cambria"/>
                <a:cs typeface="Cambria"/>
                <a:sym typeface="Cambria"/>
              </a:rPr>
              <a:t>Moral Disengagement  (Aikat, 2025)</a:t>
            </a:r>
            <a:endParaRPr b="0" i="0" sz="1700" u="none" cap="none" strike="noStrike">
              <a:solidFill>
                <a:schemeClr val="dk1"/>
              </a:solidFill>
              <a:latin typeface="Calibri"/>
              <a:ea typeface="Calibri"/>
              <a:cs typeface="Calibri"/>
              <a:sym typeface="Calibri"/>
            </a:endParaRPr>
          </a:p>
        </p:txBody>
      </p:sp>
      <p:sp>
        <p:nvSpPr>
          <p:cNvPr id="148" name="Google Shape;148;p9"/>
          <p:cNvSpPr/>
          <p:nvPr/>
        </p:nvSpPr>
        <p:spPr>
          <a:xfrm>
            <a:off x="804672" y="1417320"/>
            <a:ext cx="7315200" cy="5029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9CA3AF"/>
              </a:buClr>
              <a:buSzPts val="1050"/>
              <a:buFont typeface="Calibri"/>
              <a:buNone/>
            </a:pPr>
            <a:r>
              <a:rPr b="0" i="0" lang="en-US" sz="1050" u="none" cap="none" strike="noStrike">
                <a:solidFill>
                  <a:srgbClr val="9CA3AF"/>
                </a:solidFill>
                <a:latin typeface="Calibri"/>
                <a:ea typeface="Calibri"/>
                <a:cs typeface="Calibri"/>
                <a:sym typeface="Calibri"/>
              </a:rPr>
              <a:t>The process of rationalizing unethical behavior to avoid self-blame. In celebrity PR, publicists and clients convince themselves that controlled narratives serve a greater good — disengaging from the ethical harm done to their audiences.</a:t>
            </a:r>
            <a:endParaRPr b="0" i="0" sz="1050" u="none" cap="none" strike="noStrike">
              <a:solidFill>
                <a:schemeClr val="dk1"/>
              </a:solidFill>
              <a:latin typeface="Calibri"/>
              <a:ea typeface="Calibri"/>
              <a:cs typeface="Calibri"/>
              <a:sym typeface="Calibri"/>
            </a:endParaRPr>
          </a:p>
        </p:txBody>
      </p:sp>
      <p:sp>
        <p:nvSpPr>
          <p:cNvPr id="149" name="Google Shape;149;p9"/>
          <p:cNvSpPr/>
          <p:nvPr/>
        </p:nvSpPr>
        <p:spPr>
          <a:xfrm>
            <a:off x="548640" y="2212848"/>
            <a:ext cx="3886200" cy="1207008"/>
          </a:xfrm>
          <a:prstGeom prst="roundRect">
            <a:avLst>
              <a:gd fmla="val 4545"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 name="Google Shape;150;p9"/>
          <p:cNvSpPr/>
          <p:nvPr/>
        </p:nvSpPr>
        <p:spPr>
          <a:xfrm>
            <a:off x="731520" y="2322576"/>
            <a:ext cx="352044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1200"/>
              <a:buFont typeface="Calibri"/>
              <a:buNone/>
            </a:pPr>
            <a:r>
              <a:rPr b="1" i="0" lang="en-US" sz="1200" u="none" cap="none" strike="noStrike">
                <a:solidFill>
                  <a:srgbClr val="5B8DB8"/>
                </a:solidFill>
                <a:latin typeface="Calibri"/>
                <a:ea typeface="Calibri"/>
                <a:cs typeface="Calibri"/>
                <a:sym typeface="Calibri"/>
              </a:rPr>
              <a:t>Virtue Ethics</a:t>
            </a:r>
            <a:endParaRPr b="0" i="0" sz="1200" u="none" cap="none" strike="noStrike">
              <a:solidFill>
                <a:schemeClr val="dk1"/>
              </a:solidFill>
              <a:latin typeface="Calibri"/>
              <a:ea typeface="Calibri"/>
              <a:cs typeface="Calibri"/>
              <a:sym typeface="Calibri"/>
            </a:endParaRPr>
          </a:p>
        </p:txBody>
      </p:sp>
      <p:sp>
        <p:nvSpPr>
          <p:cNvPr id="151" name="Google Shape;151;p9"/>
          <p:cNvSpPr/>
          <p:nvPr/>
        </p:nvSpPr>
        <p:spPr>
          <a:xfrm>
            <a:off x="731520" y="2651760"/>
            <a:ext cx="3520440" cy="6949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Focuses on character. A truly ethical celebrity pursues honesty not for PR benefit, but because it reflects genuine character. (Aikat, 2025)</a:t>
            </a:r>
            <a:endParaRPr b="0" i="0" sz="950" u="none" cap="none" strike="noStrike">
              <a:solidFill>
                <a:schemeClr val="dk1"/>
              </a:solidFill>
              <a:latin typeface="Calibri"/>
              <a:ea typeface="Calibri"/>
              <a:cs typeface="Calibri"/>
              <a:sym typeface="Calibri"/>
            </a:endParaRPr>
          </a:p>
        </p:txBody>
      </p:sp>
      <p:sp>
        <p:nvSpPr>
          <p:cNvPr id="152" name="Google Shape;152;p9"/>
          <p:cNvSpPr/>
          <p:nvPr/>
        </p:nvSpPr>
        <p:spPr>
          <a:xfrm>
            <a:off x="4709160" y="2212848"/>
            <a:ext cx="3886200" cy="1207008"/>
          </a:xfrm>
          <a:prstGeom prst="roundRect">
            <a:avLst>
              <a:gd fmla="val 4545"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9"/>
          <p:cNvSpPr/>
          <p:nvPr/>
        </p:nvSpPr>
        <p:spPr>
          <a:xfrm>
            <a:off x="4892040" y="2322576"/>
            <a:ext cx="352044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1200"/>
              <a:buFont typeface="Calibri"/>
              <a:buNone/>
            </a:pPr>
            <a:r>
              <a:rPr b="1" i="0" lang="en-US" sz="1200" u="none" cap="none" strike="noStrike">
                <a:solidFill>
                  <a:srgbClr val="5B8DB8"/>
                </a:solidFill>
                <a:latin typeface="Calibri"/>
                <a:ea typeface="Calibri"/>
                <a:cs typeface="Calibri"/>
                <a:sym typeface="Calibri"/>
              </a:rPr>
              <a:t>Deontology</a:t>
            </a:r>
            <a:endParaRPr b="0" i="0" sz="1200" u="none" cap="none" strike="noStrike">
              <a:solidFill>
                <a:schemeClr val="dk1"/>
              </a:solidFill>
              <a:latin typeface="Calibri"/>
              <a:ea typeface="Calibri"/>
              <a:cs typeface="Calibri"/>
              <a:sym typeface="Calibri"/>
            </a:endParaRPr>
          </a:p>
        </p:txBody>
      </p:sp>
      <p:sp>
        <p:nvSpPr>
          <p:cNvPr id="154" name="Google Shape;154;p9"/>
          <p:cNvSpPr/>
          <p:nvPr/>
        </p:nvSpPr>
        <p:spPr>
          <a:xfrm>
            <a:off x="4892040" y="2651760"/>
            <a:ext cx="3520440" cy="6949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Judges actions by duties, not outcomes. PR teams violate this when they justify dishonesty because it "worked." The duty to truth exists regardless.</a:t>
            </a:r>
            <a:endParaRPr b="0" i="0" sz="950" u="none" cap="none" strike="noStrike">
              <a:solidFill>
                <a:schemeClr val="dk1"/>
              </a:solidFill>
              <a:latin typeface="Calibri"/>
              <a:ea typeface="Calibri"/>
              <a:cs typeface="Calibri"/>
              <a:sym typeface="Calibri"/>
            </a:endParaRPr>
          </a:p>
        </p:txBody>
      </p:sp>
      <p:sp>
        <p:nvSpPr>
          <p:cNvPr id="155" name="Google Shape;155;p9"/>
          <p:cNvSpPr/>
          <p:nvPr/>
        </p:nvSpPr>
        <p:spPr>
          <a:xfrm>
            <a:off x="548640" y="3584448"/>
            <a:ext cx="3886200" cy="1207008"/>
          </a:xfrm>
          <a:prstGeom prst="roundRect">
            <a:avLst>
              <a:gd fmla="val 4545"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9"/>
          <p:cNvSpPr/>
          <p:nvPr/>
        </p:nvSpPr>
        <p:spPr>
          <a:xfrm>
            <a:off x="731520" y="3694176"/>
            <a:ext cx="352044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1200"/>
              <a:buFont typeface="Calibri"/>
              <a:buNone/>
            </a:pPr>
            <a:r>
              <a:rPr b="1" i="0" lang="en-US" sz="1200" u="none" cap="none" strike="noStrike">
                <a:solidFill>
                  <a:srgbClr val="5B8DB8"/>
                </a:solidFill>
                <a:latin typeface="Calibri"/>
                <a:ea typeface="Calibri"/>
                <a:cs typeface="Calibri"/>
                <a:sym typeface="Calibri"/>
              </a:rPr>
              <a:t>Halo Effect</a:t>
            </a:r>
            <a:endParaRPr b="0" i="0" sz="1200" u="none" cap="none" strike="noStrike">
              <a:solidFill>
                <a:schemeClr val="dk1"/>
              </a:solidFill>
              <a:latin typeface="Calibri"/>
              <a:ea typeface="Calibri"/>
              <a:cs typeface="Calibri"/>
              <a:sym typeface="Calibri"/>
            </a:endParaRPr>
          </a:p>
        </p:txBody>
      </p:sp>
      <p:sp>
        <p:nvSpPr>
          <p:cNvPr id="157" name="Google Shape;157;p9"/>
          <p:cNvSpPr/>
          <p:nvPr/>
        </p:nvSpPr>
        <p:spPr>
          <a:xfrm>
            <a:off x="731520" y="4023360"/>
            <a:ext cx="3520440" cy="6949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Fame and talent create unearned trust in a celebrity's ethics. Audiences extend parasocial trust beyond what evidence supports.</a:t>
            </a:r>
            <a:endParaRPr b="0" i="0" sz="950" u="none" cap="none" strike="noStrike">
              <a:solidFill>
                <a:schemeClr val="dk1"/>
              </a:solidFill>
              <a:latin typeface="Calibri"/>
              <a:ea typeface="Calibri"/>
              <a:cs typeface="Calibri"/>
              <a:sym typeface="Calibri"/>
            </a:endParaRPr>
          </a:p>
        </p:txBody>
      </p:sp>
      <p:sp>
        <p:nvSpPr>
          <p:cNvPr id="158" name="Google Shape;158;p9"/>
          <p:cNvSpPr/>
          <p:nvPr/>
        </p:nvSpPr>
        <p:spPr>
          <a:xfrm>
            <a:off x="4709160" y="3584448"/>
            <a:ext cx="3886200" cy="1207008"/>
          </a:xfrm>
          <a:prstGeom prst="roundRect">
            <a:avLst>
              <a:gd fmla="val 4545"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9"/>
          <p:cNvSpPr/>
          <p:nvPr/>
        </p:nvSpPr>
        <p:spPr>
          <a:xfrm>
            <a:off x="4892040" y="3694176"/>
            <a:ext cx="352044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B8DB8"/>
              </a:buClr>
              <a:buSzPts val="1200"/>
              <a:buFont typeface="Calibri"/>
              <a:buNone/>
            </a:pPr>
            <a:r>
              <a:rPr b="1" i="0" lang="en-US" sz="1200" u="none" cap="none" strike="noStrike">
                <a:solidFill>
                  <a:srgbClr val="5B8DB8"/>
                </a:solidFill>
                <a:latin typeface="Calibri"/>
                <a:ea typeface="Calibri"/>
                <a:cs typeface="Calibri"/>
                <a:sym typeface="Calibri"/>
              </a:rPr>
              <a:t>Role Morality</a:t>
            </a:r>
            <a:endParaRPr b="0" i="0" sz="1200" u="none" cap="none" strike="noStrike">
              <a:solidFill>
                <a:schemeClr val="dk1"/>
              </a:solidFill>
              <a:latin typeface="Calibri"/>
              <a:ea typeface="Calibri"/>
              <a:cs typeface="Calibri"/>
              <a:sym typeface="Calibri"/>
            </a:endParaRPr>
          </a:p>
        </p:txBody>
      </p:sp>
      <p:sp>
        <p:nvSpPr>
          <p:cNvPr id="160" name="Google Shape;160;p9"/>
          <p:cNvSpPr/>
          <p:nvPr/>
        </p:nvSpPr>
        <p:spPr>
          <a:xfrm>
            <a:off x="4892040" y="4023360"/>
            <a:ext cx="3520440" cy="694944"/>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Professionals justify deception in their work role that they'd reject personally. A core driver of unethical PR behavior. (Aikat, 2025)</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B2D35"/>
        </a:solidFill>
      </p:bgPr>
    </p:bg>
    <p:spTree>
      <p:nvGrpSpPr>
        <p:cNvPr id="165" name="Shape 165"/>
        <p:cNvGrpSpPr/>
        <p:nvPr/>
      </p:nvGrpSpPr>
      <p:grpSpPr>
        <a:xfrm>
          <a:off x="0" y="0"/>
          <a:ext cx="0" cy="0"/>
          <a:chOff x="0" y="0"/>
          <a:chExt cx="0" cy="0"/>
        </a:xfrm>
      </p:grpSpPr>
      <p:sp>
        <p:nvSpPr>
          <p:cNvPr id="166" name="Google Shape;166;p10"/>
          <p:cNvSpPr/>
          <p:nvPr/>
        </p:nvSpPr>
        <p:spPr>
          <a:xfrm>
            <a:off x="548640" y="292608"/>
            <a:ext cx="8046720" cy="5486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FFFFFF"/>
              </a:buClr>
              <a:buSzPts val="3800"/>
              <a:buFont typeface="Cambria"/>
              <a:buNone/>
            </a:pPr>
            <a:r>
              <a:rPr b="1" i="0" lang="en-US" sz="3800" u="none" cap="none" strike="noStrike">
                <a:solidFill>
                  <a:srgbClr val="FFFFFF"/>
                </a:solidFill>
                <a:latin typeface="Cambria"/>
                <a:ea typeface="Cambria"/>
                <a:cs typeface="Cambria"/>
                <a:sym typeface="Cambria"/>
              </a:rPr>
              <a:t>The Evidence</a:t>
            </a:r>
            <a:endParaRPr b="0" i="0" sz="3800" u="none" cap="none" strike="noStrike">
              <a:solidFill>
                <a:schemeClr val="dk1"/>
              </a:solidFill>
              <a:latin typeface="Calibri"/>
              <a:ea typeface="Calibri"/>
              <a:cs typeface="Calibri"/>
              <a:sym typeface="Calibri"/>
            </a:endParaRPr>
          </a:p>
        </p:txBody>
      </p:sp>
      <p:sp>
        <p:nvSpPr>
          <p:cNvPr id="167" name="Google Shape;167;p10"/>
          <p:cNvSpPr/>
          <p:nvPr/>
        </p:nvSpPr>
        <p:spPr>
          <a:xfrm>
            <a:off x="548640" y="868680"/>
            <a:ext cx="8046720" cy="29260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250"/>
              <a:buFont typeface="Calibri"/>
              <a:buNone/>
            </a:pPr>
            <a:r>
              <a:rPr b="0" i="0" lang="en-US" sz="1250" u="none" cap="none" strike="noStrike">
                <a:solidFill>
                  <a:srgbClr val="6B7280"/>
                </a:solidFill>
                <a:latin typeface="Calibri"/>
                <a:ea typeface="Calibri"/>
                <a:cs typeface="Calibri"/>
                <a:sym typeface="Calibri"/>
              </a:rPr>
              <a:t>What the data tells us about manufactured authenticity</a:t>
            </a:r>
            <a:endParaRPr b="0" i="0" sz="1250" u="none" cap="none" strike="noStrike">
              <a:solidFill>
                <a:schemeClr val="dk1"/>
              </a:solidFill>
              <a:latin typeface="Calibri"/>
              <a:ea typeface="Calibri"/>
              <a:cs typeface="Calibri"/>
              <a:sym typeface="Calibri"/>
            </a:endParaRPr>
          </a:p>
        </p:txBody>
      </p:sp>
      <p:sp>
        <p:nvSpPr>
          <p:cNvPr id="168" name="Google Shape;168;p10"/>
          <p:cNvSpPr/>
          <p:nvPr/>
        </p:nvSpPr>
        <p:spPr>
          <a:xfrm>
            <a:off x="548640" y="1371600"/>
            <a:ext cx="3977640" cy="1627632"/>
          </a:xfrm>
          <a:prstGeom prst="roundRect">
            <a:avLst>
              <a:gd fmla="val 4494"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 name="Google Shape;169;p10"/>
          <p:cNvSpPr/>
          <p:nvPr/>
        </p:nvSpPr>
        <p:spPr>
          <a:xfrm>
            <a:off x="731520" y="1463040"/>
            <a:ext cx="3611880" cy="7132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6E4F0"/>
              </a:buClr>
              <a:buSzPts val="5200"/>
              <a:buFont typeface="Cambria"/>
              <a:buNone/>
            </a:pPr>
            <a:r>
              <a:rPr b="1" i="0" lang="en-US" sz="5200" u="none" cap="none" strike="noStrike">
                <a:solidFill>
                  <a:srgbClr val="D6E4F0"/>
                </a:solidFill>
                <a:latin typeface="Cambria"/>
                <a:ea typeface="Cambria"/>
                <a:cs typeface="Cambria"/>
                <a:sym typeface="Cambria"/>
              </a:rPr>
              <a:t>96%</a:t>
            </a:r>
            <a:endParaRPr b="0" i="0" sz="5200" u="none" cap="none" strike="noStrike">
              <a:solidFill>
                <a:schemeClr val="dk1"/>
              </a:solidFill>
              <a:latin typeface="Calibri"/>
              <a:ea typeface="Calibri"/>
              <a:cs typeface="Calibri"/>
              <a:sym typeface="Calibri"/>
            </a:endParaRPr>
          </a:p>
        </p:txBody>
      </p:sp>
      <p:sp>
        <p:nvSpPr>
          <p:cNvPr id="170" name="Google Shape;170;p10"/>
          <p:cNvSpPr/>
          <p:nvPr/>
        </p:nvSpPr>
        <p:spPr>
          <a:xfrm>
            <a:off x="731520" y="2176272"/>
            <a:ext cx="361188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00"/>
              <a:buFont typeface="Calibri"/>
              <a:buNone/>
            </a:pPr>
            <a:r>
              <a:rPr b="0" i="0" lang="en-US" sz="1000" u="none" cap="none" strike="noStrike">
                <a:solidFill>
                  <a:srgbClr val="CCCCCC"/>
                </a:solidFill>
                <a:latin typeface="Calibri"/>
                <a:ea typeface="Calibri"/>
                <a:cs typeface="Calibri"/>
                <a:sym typeface="Calibri"/>
              </a:rPr>
              <a:t>of sponsored social posts fail to disclose brand partnerships</a:t>
            </a:r>
            <a:endParaRPr b="0" i="0" sz="1000" u="none" cap="none" strike="noStrike">
              <a:solidFill>
                <a:schemeClr val="dk1"/>
              </a:solidFill>
              <a:latin typeface="Calibri"/>
              <a:ea typeface="Calibri"/>
              <a:cs typeface="Calibri"/>
              <a:sym typeface="Calibri"/>
            </a:endParaRPr>
          </a:p>
        </p:txBody>
      </p:sp>
      <p:sp>
        <p:nvSpPr>
          <p:cNvPr id="171" name="Google Shape;171;p10"/>
          <p:cNvSpPr/>
          <p:nvPr/>
        </p:nvSpPr>
        <p:spPr>
          <a:xfrm>
            <a:off x="731520" y="2715768"/>
            <a:ext cx="3611880" cy="228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55555"/>
              </a:buClr>
              <a:buSzPts val="800"/>
              <a:buFont typeface="Calibri"/>
              <a:buNone/>
            </a:pPr>
            <a:r>
              <a:rPr b="0" i="1" lang="en-US" sz="800" u="none" cap="none" strike="noStrike">
                <a:solidFill>
                  <a:srgbClr val="555555"/>
                </a:solidFill>
                <a:latin typeface="Calibri"/>
                <a:ea typeface="Calibri"/>
                <a:cs typeface="Calibri"/>
                <a:sym typeface="Calibri"/>
              </a:rPr>
              <a:t>INFORMS Marketing Science, 2025 (100M+ post analysis)</a:t>
            </a:r>
            <a:endParaRPr b="0" i="0" sz="800" u="none" cap="none" strike="noStrike">
              <a:solidFill>
                <a:schemeClr val="dk1"/>
              </a:solidFill>
              <a:latin typeface="Calibri"/>
              <a:ea typeface="Calibri"/>
              <a:cs typeface="Calibri"/>
              <a:sym typeface="Calibri"/>
            </a:endParaRPr>
          </a:p>
        </p:txBody>
      </p:sp>
      <p:sp>
        <p:nvSpPr>
          <p:cNvPr id="172" name="Google Shape;172;p10"/>
          <p:cNvSpPr/>
          <p:nvPr/>
        </p:nvSpPr>
        <p:spPr>
          <a:xfrm>
            <a:off x="4846320" y="1371600"/>
            <a:ext cx="3977640" cy="1627632"/>
          </a:xfrm>
          <a:prstGeom prst="roundRect">
            <a:avLst>
              <a:gd fmla="val 4494"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 name="Google Shape;173;p10"/>
          <p:cNvSpPr/>
          <p:nvPr/>
        </p:nvSpPr>
        <p:spPr>
          <a:xfrm>
            <a:off x="5029200" y="1463040"/>
            <a:ext cx="3611880" cy="7132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6E4F0"/>
              </a:buClr>
              <a:buSzPts val="5200"/>
              <a:buFont typeface="Cambria"/>
              <a:buNone/>
            </a:pPr>
            <a:r>
              <a:rPr b="1" i="0" lang="en-US" sz="5200" u="none" cap="none" strike="noStrike">
                <a:solidFill>
                  <a:srgbClr val="D6E4F0"/>
                </a:solidFill>
                <a:latin typeface="Cambria"/>
                <a:ea typeface="Cambria"/>
                <a:cs typeface="Cambria"/>
                <a:sym typeface="Cambria"/>
              </a:rPr>
              <a:t>70%</a:t>
            </a:r>
            <a:endParaRPr b="0" i="0" sz="5200" u="none" cap="none" strike="noStrike">
              <a:solidFill>
                <a:schemeClr val="dk1"/>
              </a:solidFill>
              <a:latin typeface="Calibri"/>
              <a:ea typeface="Calibri"/>
              <a:cs typeface="Calibri"/>
              <a:sym typeface="Calibri"/>
            </a:endParaRPr>
          </a:p>
        </p:txBody>
      </p:sp>
      <p:sp>
        <p:nvSpPr>
          <p:cNvPr id="174" name="Google Shape;174;p10"/>
          <p:cNvSpPr/>
          <p:nvPr/>
        </p:nvSpPr>
        <p:spPr>
          <a:xfrm>
            <a:off x="5029200" y="2176272"/>
            <a:ext cx="361188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00"/>
              <a:buFont typeface="Calibri"/>
              <a:buNone/>
            </a:pPr>
            <a:r>
              <a:rPr b="0" i="0" lang="en-US" sz="1000" u="none" cap="none" strike="noStrike">
                <a:solidFill>
                  <a:srgbClr val="CCCCCC"/>
                </a:solidFill>
                <a:latin typeface="Calibri"/>
                <a:ea typeface="Calibri"/>
                <a:cs typeface="Calibri"/>
                <a:sym typeface="Calibri"/>
              </a:rPr>
              <a:t>of consumers report feeling deceived by undisclosed influencer partnerships</a:t>
            </a:r>
            <a:endParaRPr b="0" i="0" sz="1000" u="none" cap="none" strike="noStrike">
              <a:solidFill>
                <a:schemeClr val="dk1"/>
              </a:solidFill>
              <a:latin typeface="Calibri"/>
              <a:ea typeface="Calibri"/>
              <a:cs typeface="Calibri"/>
              <a:sym typeface="Calibri"/>
            </a:endParaRPr>
          </a:p>
        </p:txBody>
      </p:sp>
      <p:sp>
        <p:nvSpPr>
          <p:cNvPr id="175" name="Google Shape;175;p10"/>
          <p:cNvSpPr/>
          <p:nvPr/>
        </p:nvSpPr>
        <p:spPr>
          <a:xfrm>
            <a:off x="5029200" y="2715768"/>
            <a:ext cx="3611880" cy="228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55555"/>
              </a:buClr>
              <a:buSzPts val="800"/>
              <a:buFont typeface="Calibri"/>
              <a:buNone/>
            </a:pPr>
            <a:r>
              <a:rPr b="0" i="1" lang="en-US" sz="800" u="none" cap="none" strike="noStrike">
                <a:solidFill>
                  <a:srgbClr val="555555"/>
                </a:solidFill>
                <a:latin typeface="Calibri"/>
                <a:ea typeface="Calibri"/>
                <a:cs typeface="Calibri"/>
                <a:sym typeface="Calibri"/>
              </a:rPr>
              <a:t>BBB Influencer Trust Index, 2025</a:t>
            </a:r>
            <a:endParaRPr b="0" i="0" sz="800" u="none" cap="none" strike="noStrike">
              <a:solidFill>
                <a:schemeClr val="dk1"/>
              </a:solidFill>
              <a:latin typeface="Calibri"/>
              <a:ea typeface="Calibri"/>
              <a:cs typeface="Calibri"/>
              <a:sym typeface="Calibri"/>
            </a:endParaRPr>
          </a:p>
        </p:txBody>
      </p:sp>
      <p:sp>
        <p:nvSpPr>
          <p:cNvPr id="176" name="Google Shape;176;p10"/>
          <p:cNvSpPr/>
          <p:nvPr/>
        </p:nvSpPr>
        <p:spPr>
          <a:xfrm>
            <a:off x="548640" y="3200400"/>
            <a:ext cx="3977640" cy="1627632"/>
          </a:xfrm>
          <a:prstGeom prst="roundRect">
            <a:avLst>
              <a:gd fmla="val 4494"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 name="Google Shape;177;p10"/>
          <p:cNvSpPr/>
          <p:nvPr/>
        </p:nvSpPr>
        <p:spPr>
          <a:xfrm>
            <a:off x="731520" y="3291840"/>
            <a:ext cx="3611880" cy="7132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6E4F0"/>
              </a:buClr>
              <a:buSzPts val="5200"/>
              <a:buFont typeface="Cambria"/>
              <a:buNone/>
            </a:pPr>
            <a:r>
              <a:rPr b="1" i="0" lang="en-US" sz="5200" u="none" cap="none" strike="noStrike">
                <a:solidFill>
                  <a:srgbClr val="D6E4F0"/>
                </a:solidFill>
                <a:latin typeface="Cambria"/>
                <a:ea typeface="Cambria"/>
                <a:cs typeface="Cambria"/>
                <a:sym typeface="Cambria"/>
              </a:rPr>
              <a:t>28%</a:t>
            </a:r>
            <a:endParaRPr b="0" i="0" sz="5200" u="none" cap="none" strike="noStrike">
              <a:solidFill>
                <a:schemeClr val="dk1"/>
              </a:solidFill>
              <a:latin typeface="Calibri"/>
              <a:ea typeface="Calibri"/>
              <a:cs typeface="Calibri"/>
              <a:sym typeface="Calibri"/>
            </a:endParaRPr>
          </a:p>
        </p:txBody>
      </p:sp>
      <p:sp>
        <p:nvSpPr>
          <p:cNvPr id="178" name="Google Shape;178;p10"/>
          <p:cNvSpPr/>
          <p:nvPr/>
        </p:nvSpPr>
        <p:spPr>
          <a:xfrm>
            <a:off x="731520" y="4005072"/>
            <a:ext cx="361188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00"/>
              <a:buFont typeface="Calibri"/>
              <a:buNone/>
            </a:pPr>
            <a:r>
              <a:rPr b="0" i="0" lang="en-US" sz="1000" u="none" cap="none" strike="noStrike">
                <a:solidFill>
                  <a:srgbClr val="CCCCCC"/>
                </a:solidFill>
                <a:latin typeface="Calibri"/>
                <a:ea typeface="Calibri"/>
                <a:cs typeface="Calibri"/>
                <a:sym typeface="Calibri"/>
              </a:rPr>
              <a:t>of Americans trust journalists and media — a historic low</a:t>
            </a:r>
            <a:endParaRPr b="0" i="0" sz="1000" u="none" cap="none" strike="noStrike">
              <a:solidFill>
                <a:schemeClr val="dk1"/>
              </a:solidFill>
              <a:latin typeface="Calibri"/>
              <a:ea typeface="Calibri"/>
              <a:cs typeface="Calibri"/>
              <a:sym typeface="Calibri"/>
            </a:endParaRPr>
          </a:p>
        </p:txBody>
      </p:sp>
      <p:sp>
        <p:nvSpPr>
          <p:cNvPr id="179" name="Google Shape;179;p10"/>
          <p:cNvSpPr/>
          <p:nvPr/>
        </p:nvSpPr>
        <p:spPr>
          <a:xfrm>
            <a:off x="731520" y="4544568"/>
            <a:ext cx="3611880" cy="228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55555"/>
              </a:buClr>
              <a:buSzPts val="800"/>
              <a:buFont typeface="Calibri"/>
              <a:buNone/>
            </a:pPr>
            <a:r>
              <a:rPr b="0" i="1" lang="en-US" sz="800" u="none" cap="none" strike="noStrike">
                <a:solidFill>
                  <a:srgbClr val="555555"/>
                </a:solidFill>
                <a:latin typeface="Calibri"/>
                <a:ea typeface="Calibri"/>
                <a:cs typeface="Calibri"/>
                <a:sym typeface="Calibri"/>
              </a:rPr>
              <a:t>Gallup Media Trust Survey, 2025</a:t>
            </a:r>
            <a:endParaRPr b="0" i="0" sz="800" u="none" cap="none" strike="noStrike">
              <a:solidFill>
                <a:schemeClr val="dk1"/>
              </a:solidFill>
              <a:latin typeface="Calibri"/>
              <a:ea typeface="Calibri"/>
              <a:cs typeface="Calibri"/>
              <a:sym typeface="Calibri"/>
            </a:endParaRPr>
          </a:p>
        </p:txBody>
      </p:sp>
      <p:sp>
        <p:nvSpPr>
          <p:cNvPr id="180" name="Google Shape;180;p10"/>
          <p:cNvSpPr/>
          <p:nvPr/>
        </p:nvSpPr>
        <p:spPr>
          <a:xfrm>
            <a:off x="4846320" y="3200400"/>
            <a:ext cx="3977640" cy="1627632"/>
          </a:xfrm>
          <a:prstGeom prst="roundRect">
            <a:avLst>
              <a:gd fmla="val 4494" name="adj"/>
            </a:avLst>
          </a:prstGeom>
          <a:solidFill>
            <a:srgbClr val="2225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10"/>
          <p:cNvSpPr/>
          <p:nvPr/>
        </p:nvSpPr>
        <p:spPr>
          <a:xfrm>
            <a:off x="5029200" y="3291840"/>
            <a:ext cx="3611880" cy="71323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D6E4F0"/>
              </a:buClr>
              <a:buSzPts val="5200"/>
              <a:buFont typeface="Cambria"/>
              <a:buNone/>
            </a:pPr>
            <a:r>
              <a:rPr b="1" i="0" lang="en-US" sz="5200" u="none" cap="none" strike="noStrike">
                <a:solidFill>
                  <a:srgbClr val="D6E4F0"/>
                </a:solidFill>
                <a:latin typeface="Cambria"/>
                <a:ea typeface="Cambria"/>
                <a:cs typeface="Cambria"/>
                <a:sym typeface="Cambria"/>
              </a:rPr>
              <a:t>$1.5B</a:t>
            </a:r>
            <a:endParaRPr b="0" i="0" sz="5200" u="none" cap="none" strike="noStrike">
              <a:solidFill>
                <a:schemeClr val="dk1"/>
              </a:solidFill>
              <a:latin typeface="Calibri"/>
              <a:ea typeface="Calibri"/>
              <a:cs typeface="Calibri"/>
              <a:sym typeface="Calibri"/>
            </a:endParaRPr>
          </a:p>
        </p:txBody>
      </p:sp>
      <p:sp>
        <p:nvSpPr>
          <p:cNvPr id="182" name="Google Shape;182;p10"/>
          <p:cNvSpPr/>
          <p:nvPr/>
        </p:nvSpPr>
        <p:spPr>
          <a:xfrm>
            <a:off x="5029200" y="4005072"/>
            <a:ext cx="3611880" cy="475488"/>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CCCCCC"/>
              </a:buClr>
              <a:buSzPts val="1000"/>
              <a:buFont typeface="Calibri"/>
              <a:buNone/>
            </a:pPr>
            <a:r>
              <a:rPr b="0" i="0" lang="en-US" sz="1000" u="none" cap="none" strike="noStrike">
                <a:solidFill>
                  <a:srgbClr val="CCCCCC"/>
                </a:solidFill>
                <a:latin typeface="Calibri"/>
                <a:ea typeface="Calibri"/>
                <a:cs typeface="Calibri"/>
                <a:sym typeface="Calibri"/>
              </a:rPr>
              <a:t>lost by Kanye West in under 24 hours following ethical collapse</a:t>
            </a:r>
            <a:endParaRPr b="0" i="0" sz="1000" u="none" cap="none" strike="noStrike">
              <a:solidFill>
                <a:schemeClr val="dk1"/>
              </a:solidFill>
              <a:latin typeface="Calibri"/>
              <a:ea typeface="Calibri"/>
              <a:cs typeface="Calibri"/>
              <a:sym typeface="Calibri"/>
            </a:endParaRPr>
          </a:p>
        </p:txBody>
      </p:sp>
      <p:sp>
        <p:nvSpPr>
          <p:cNvPr id="183" name="Google Shape;183;p10"/>
          <p:cNvSpPr/>
          <p:nvPr/>
        </p:nvSpPr>
        <p:spPr>
          <a:xfrm>
            <a:off x="5029200" y="4544568"/>
            <a:ext cx="3611880" cy="22860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555555"/>
              </a:buClr>
              <a:buSzPts val="800"/>
              <a:buFont typeface="Calibri"/>
              <a:buNone/>
            </a:pPr>
            <a:r>
              <a:rPr b="0" i="1" lang="en-US" sz="800" u="none" cap="none" strike="noStrike">
                <a:solidFill>
                  <a:srgbClr val="555555"/>
                </a:solidFill>
                <a:latin typeface="Calibri"/>
                <a:ea typeface="Calibri"/>
                <a:cs typeface="Calibri"/>
                <a:sym typeface="Calibri"/>
              </a:rPr>
              <a:t>Reuters / Forbes, October 2022</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6F1"/>
        </a:solidFill>
      </p:bgPr>
    </p:bg>
    <p:spTree>
      <p:nvGrpSpPr>
        <p:cNvPr id="188" name="Shape 188"/>
        <p:cNvGrpSpPr/>
        <p:nvPr/>
      </p:nvGrpSpPr>
      <p:grpSpPr>
        <a:xfrm>
          <a:off x="0" y="0"/>
          <a:ext cx="0" cy="0"/>
          <a:chOff x="0" y="0"/>
          <a:chExt cx="0" cy="0"/>
        </a:xfrm>
      </p:grpSpPr>
      <p:sp>
        <p:nvSpPr>
          <p:cNvPr id="189" name="Google Shape;189;p11"/>
          <p:cNvSpPr/>
          <p:nvPr/>
        </p:nvSpPr>
        <p:spPr>
          <a:xfrm>
            <a:off x="548640" y="256032"/>
            <a:ext cx="777240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3400"/>
              <a:buFont typeface="Cambria"/>
              <a:buNone/>
            </a:pPr>
            <a:r>
              <a:rPr b="1" i="0" lang="en-US" sz="3400" u="none" cap="none" strike="noStrike">
                <a:solidFill>
                  <a:srgbClr val="3D4048"/>
                </a:solidFill>
                <a:latin typeface="Cambria"/>
                <a:ea typeface="Cambria"/>
                <a:cs typeface="Cambria"/>
                <a:sym typeface="Cambria"/>
              </a:rPr>
              <a:t>Applying Aikat's Six Steps</a:t>
            </a:r>
            <a:endParaRPr b="0" i="0" sz="3400" u="none" cap="none" strike="noStrike">
              <a:solidFill>
                <a:schemeClr val="dk1"/>
              </a:solidFill>
              <a:latin typeface="Calibri"/>
              <a:ea typeface="Calibri"/>
              <a:cs typeface="Calibri"/>
              <a:sym typeface="Calibri"/>
            </a:endParaRPr>
          </a:p>
        </p:txBody>
      </p:sp>
      <p:sp>
        <p:nvSpPr>
          <p:cNvPr id="190" name="Google Shape;190;p11"/>
          <p:cNvSpPr/>
          <p:nvPr/>
        </p:nvSpPr>
        <p:spPr>
          <a:xfrm>
            <a:off x="548640" y="822960"/>
            <a:ext cx="7772400" cy="27432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1200"/>
              <a:buFont typeface="Calibri"/>
              <a:buNone/>
            </a:pPr>
            <a:r>
              <a:rPr b="0" i="0" lang="en-US" sz="1200" u="none" cap="none" strike="noStrike">
                <a:solidFill>
                  <a:srgbClr val="6B7280"/>
                </a:solidFill>
                <a:latin typeface="Calibri"/>
                <a:ea typeface="Calibri"/>
                <a:cs typeface="Calibri"/>
                <a:sym typeface="Calibri"/>
              </a:rPr>
              <a:t>Ethical Decision-Making Framework applied to Celebrity PR Ethics</a:t>
            </a:r>
            <a:endParaRPr b="0" i="0" sz="1200" u="none" cap="none" strike="noStrike">
              <a:solidFill>
                <a:schemeClr val="dk1"/>
              </a:solidFill>
              <a:latin typeface="Calibri"/>
              <a:ea typeface="Calibri"/>
              <a:cs typeface="Calibri"/>
              <a:sym typeface="Calibri"/>
            </a:endParaRPr>
          </a:p>
        </p:txBody>
      </p:sp>
      <p:sp>
        <p:nvSpPr>
          <p:cNvPr id="191" name="Google Shape;191;p11"/>
          <p:cNvSpPr/>
          <p:nvPr/>
        </p:nvSpPr>
        <p:spPr>
          <a:xfrm>
            <a:off x="548640" y="1261872"/>
            <a:ext cx="3977640" cy="1097280"/>
          </a:xfrm>
          <a:prstGeom prst="roundRect">
            <a:avLst>
              <a:gd fmla="val 500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11"/>
          <p:cNvSpPr/>
          <p:nvPr/>
        </p:nvSpPr>
        <p:spPr>
          <a:xfrm>
            <a:off x="685800" y="1353312"/>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1</a:t>
            </a:r>
            <a:endParaRPr b="0" i="0" sz="2400" u="none" cap="none" strike="noStrike">
              <a:solidFill>
                <a:schemeClr val="dk1"/>
              </a:solidFill>
              <a:latin typeface="Calibri"/>
              <a:ea typeface="Calibri"/>
              <a:cs typeface="Calibri"/>
              <a:sym typeface="Calibri"/>
            </a:endParaRPr>
          </a:p>
        </p:txBody>
      </p:sp>
      <p:sp>
        <p:nvSpPr>
          <p:cNvPr id="193" name="Google Shape;193;p11"/>
          <p:cNvSpPr/>
          <p:nvPr/>
        </p:nvSpPr>
        <p:spPr>
          <a:xfrm>
            <a:off x="1234440" y="1371600"/>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Explicate Values</a:t>
            </a:r>
            <a:endParaRPr b="0" i="0" sz="1200" u="none" cap="none" strike="noStrike">
              <a:solidFill>
                <a:schemeClr val="dk1"/>
              </a:solidFill>
              <a:latin typeface="Calibri"/>
              <a:ea typeface="Calibri"/>
              <a:cs typeface="Calibri"/>
              <a:sym typeface="Calibri"/>
            </a:endParaRPr>
          </a:p>
        </p:txBody>
      </p:sp>
      <p:sp>
        <p:nvSpPr>
          <p:cNvPr id="194" name="Google Shape;194;p11"/>
          <p:cNvSpPr/>
          <p:nvPr/>
        </p:nvSpPr>
        <p:spPr>
          <a:xfrm>
            <a:off x="1234440" y="1719072"/>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Assess duties to audience transparency vs. client protection</a:t>
            </a:r>
            <a:endParaRPr b="0" i="0" sz="950" u="none" cap="none" strike="noStrike">
              <a:solidFill>
                <a:schemeClr val="dk1"/>
              </a:solidFill>
              <a:latin typeface="Calibri"/>
              <a:ea typeface="Calibri"/>
              <a:cs typeface="Calibri"/>
              <a:sym typeface="Calibri"/>
            </a:endParaRPr>
          </a:p>
        </p:txBody>
      </p:sp>
      <p:sp>
        <p:nvSpPr>
          <p:cNvPr id="195" name="Google Shape;195;p11"/>
          <p:cNvSpPr/>
          <p:nvPr/>
        </p:nvSpPr>
        <p:spPr>
          <a:xfrm>
            <a:off x="4846320" y="1261872"/>
            <a:ext cx="3977640" cy="1097280"/>
          </a:xfrm>
          <a:prstGeom prst="roundRect">
            <a:avLst>
              <a:gd fmla="val 5000" name="adj"/>
            </a:avLst>
          </a:prstGeom>
          <a:solidFill>
            <a:srgbClr val="D6E4F0"/>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 name="Google Shape;196;p11"/>
          <p:cNvSpPr/>
          <p:nvPr/>
        </p:nvSpPr>
        <p:spPr>
          <a:xfrm>
            <a:off x="4983480" y="1353312"/>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2</a:t>
            </a:r>
            <a:endParaRPr b="0" i="0" sz="2400" u="none" cap="none" strike="noStrike">
              <a:solidFill>
                <a:schemeClr val="dk1"/>
              </a:solidFill>
              <a:latin typeface="Calibri"/>
              <a:ea typeface="Calibri"/>
              <a:cs typeface="Calibri"/>
              <a:sym typeface="Calibri"/>
            </a:endParaRPr>
          </a:p>
        </p:txBody>
      </p:sp>
      <p:sp>
        <p:nvSpPr>
          <p:cNvPr id="197" name="Google Shape;197;p11"/>
          <p:cNvSpPr/>
          <p:nvPr/>
        </p:nvSpPr>
        <p:spPr>
          <a:xfrm>
            <a:off x="5532120" y="1371600"/>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Examine the Facts</a:t>
            </a:r>
            <a:endParaRPr b="0" i="0" sz="1200" u="none" cap="none" strike="noStrike">
              <a:solidFill>
                <a:schemeClr val="dk1"/>
              </a:solidFill>
              <a:latin typeface="Calibri"/>
              <a:ea typeface="Calibri"/>
              <a:cs typeface="Calibri"/>
              <a:sym typeface="Calibri"/>
            </a:endParaRPr>
          </a:p>
        </p:txBody>
      </p:sp>
      <p:sp>
        <p:nvSpPr>
          <p:cNvPr id="198" name="Google Shape;198;p11"/>
          <p:cNvSpPr/>
          <p:nvPr/>
        </p:nvSpPr>
        <p:spPr>
          <a:xfrm>
            <a:off x="5532120" y="1719072"/>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Is the content sponsored, scripted, or staged?</a:t>
            </a:r>
            <a:endParaRPr b="0" i="0" sz="950" u="none" cap="none" strike="noStrike">
              <a:solidFill>
                <a:schemeClr val="dk1"/>
              </a:solidFill>
              <a:latin typeface="Calibri"/>
              <a:ea typeface="Calibri"/>
              <a:cs typeface="Calibri"/>
              <a:sym typeface="Calibri"/>
            </a:endParaRPr>
          </a:p>
        </p:txBody>
      </p:sp>
      <p:sp>
        <p:nvSpPr>
          <p:cNvPr id="199" name="Google Shape;199;p11"/>
          <p:cNvSpPr/>
          <p:nvPr/>
        </p:nvSpPr>
        <p:spPr>
          <a:xfrm>
            <a:off x="548640" y="2523744"/>
            <a:ext cx="3977640" cy="1097280"/>
          </a:xfrm>
          <a:prstGeom prst="roundRect">
            <a:avLst>
              <a:gd fmla="val 500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 name="Google Shape;200;p11"/>
          <p:cNvSpPr/>
          <p:nvPr/>
        </p:nvSpPr>
        <p:spPr>
          <a:xfrm>
            <a:off x="685800" y="2615184"/>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3</a:t>
            </a:r>
            <a:endParaRPr b="0" i="0" sz="2400" u="none" cap="none" strike="noStrike">
              <a:solidFill>
                <a:schemeClr val="dk1"/>
              </a:solidFill>
              <a:latin typeface="Calibri"/>
              <a:ea typeface="Calibri"/>
              <a:cs typeface="Calibri"/>
              <a:sym typeface="Calibri"/>
            </a:endParaRPr>
          </a:p>
        </p:txBody>
      </p:sp>
      <p:sp>
        <p:nvSpPr>
          <p:cNvPr id="201" name="Google Shape;201;p11"/>
          <p:cNvSpPr/>
          <p:nvPr/>
        </p:nvSpPr>
        <p:spPr>
          <a:xfrm>
            <a:off x="1234440" y="2633472"/>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Enunciate Core Issues</a:t>
            </a:r>
            <a:endParaRPr b="0" i="0" sz="1200" u="none" cap="none" strike="noStrike">
              <a:solidFill>
                <a:schemeClr val="dk1"/>
              </a:solidFill>
              <a:latin typeface="Calibri"/>
              <a:ea typeface="Calibri"/>
              <a:cs typeface="Calibri"/>
              <a:sym typeface="Calibri"/>
            </a:endParaRPr>
          </a:p>
        </p:txBody>
      </p:sp>
      <p:sp>
        <p:nvSpPr>
          <p:cNvPr id="202" name="Google Shape;202;p11"/>
          <p:cNvSpPr/>
          <p:nvPr/>
        </p:nvSpPr>
        <p:spPr>
          <a:xfrm>
            <a:off x="1234440" y="2980944"/>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Is the audience being deliberately misled?</a:t>
            </a:r>
            <a:endParaRPr b="0" i="0" sz="950" u="none" cap="none" strike="noStrike">
              <a:solidFill>
                <a:schemeClr val="dk1"/>
              </a:solidFill>
              <a:latin typeface="Calibri"/>
              <a:ea typeface="Calibri"/>
              <a:cs typeface="Calibri"/>
              <a:sym typeface="Calibri"/>
            </a:endParaRPr>
          </a:p>
        </p:txBody>
      </p:sp>
      <p:sp>
        <p:nvSpPr>
          <p:cNvPr id="203" name="Google Shape;203;p11"/>
          <p:cNvSpPr/>
          <p:nvPr/>
        </p:nvSpPr>
        <p:spPr>
          <a:xfrm>
            <a:off x="4846320" y="2523744"/>
            <a:ext cx="3977640" cy="1097280"/>
          </a:xfrm>
          <a:prstGeom prst="roundRect">
            <a:avLst>
              <a:gd fmla="val 5000" name="adj"/>
            </a:avLst>
          </a:prstGeom>
          <a:solidFill>
            <a:srgbClr val="D6E4F0"/>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11"/>
          <p:cNvSpPr/>
          <p:nvPr/>
        </p:nvSpPr>
        <p:spPr>
          <a:xfrm>
            <a:off x="4983480" y="2615184"/>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4</a:t>
            </a:r>
            <a:endParaRPr b="0" i="0" sz="2400" u="none" cap="none" strike="noStrike">
              <a:solidFill>
                <a:schemeClr val="dk1"/>
              </a:solidFill>
              <a:latin typeface="Calibri"/>
              <a:ea typeface="Calibri"/>
              <a:cs typeface="Calibri"/>
              <a:sym typeface="Calibri"/>
            </a:endParaRPr>
          </a:p>
        </p:txBody>
      </p:sp>
      <p:sp>
        <p:nvSpPr>
          <p:cNvPr id="205" name="Google Shape;205;p11"/>
          <p:cNvSpPr/>
          <p:nvPr/>
        </p:nvSpPr>
        <p:spPr>
          <a:xfrm>
            <a:off x="5532120" y="2633472"/>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Explore Impact</a:t>
            </a:r>
            <a:endParaRPr b="0" i="0" sz="1200" u="none" cap="none" strike="noStrike">
              <a:solidFill>
                <a:schemeClr val="dk1"/>
              </a:solidFill>
              <a:latin typeface="Calibri"/>
              <a:ea typeface="Calibri"/>
              <a:cs typeface="Calibri"/>
              <a:sym typeface="Calibri"/>
            </a:endParaRPr>
          </a:p>
        </p:txBody>
      </p:sp>
      <p:sp>
        <p:nvSpPr>
          <p:cNvPr id="206" name="Google Shape;206;p11"/>
          <p:cNvSpPr/>
          <p:nvPr/>
        </p:nvSpPr>
        <p:spPr>
          <a:xfrm>
            <a:off x="5532120" y="2980944"/>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Who is harmed by the false narrative?</a:t>
            </a:r>
            <a:endParaRPr b="0" i="0" sz="950" u="none" cap="none" strike="noStrike">
              <a:solidFill>
                <a:schemeClr val="dk1"/>
              </a:solidFill>
              <a:latin typeface="Calibri"/>
              <a:ea typeface="Calibri"/>
              <a:cs typeface="Calibri"/>
              <a:sym typeface="Calibri"/>
            </a:endParaRPr>
          </a:p>
        </p:txBody>
      </p:sp>
      <p:sp>
        <p:nvSpPr>
          <p:cNvPr id="207" name="Google Shape;207;p11"/>
          <p:cNvSpPr/>
          <p:nvPr/>
        </p:nvSpPr>
        <p:spPr>
          <a:xfrm>
            <a:off x="548640" y="3785616"/>
            <a:ext cx="3977640" cy="1097280"/>
          </a:xfrm>
          <a:prstGeom prst="roundRect">
            <a:avLst>
              <a:gd fmla="val 5000" name="adj"/>
            </a:avLst>
          </a:prstGeom>
          <a:solidFill>
            <a:srgbClr val="FFFFFF"/>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11"/>
          <p:cNvSpPr/>
          <p:nvPr/>
        </p:nvSpPr>
        <p:spPr>
          <a:xfrm>
            <a:off x="685800" y="3877056"/>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5</a:t>
            </a:r>
            <a:endParaRPr b="0" i="0" sz="2400" u="none" cap="none" strike="noStrike">
              <a:solidFill>
                <a:schemeClr val="dk1"/>
              </a:solidFill>
              <a:latin typeface="Calibri"/>
              <a:ea typeface="Calibri"/>
              <a:cs typeface="Calibri"/>
              <a:sym typeface="Calibri"/>
            </a:endParaRPr>
          </a:p>
        </p:txBody>
      </p:sp>
      <p:sp>
        <p:nvSpPr>
          <p:cNvPr id="209" name="Google Shape;209;p11"/>
          <p:cNvSpPr/>
          <p:nvPr/>
        </p:nvSpPr>
        <p:spPr>
          <a:xfrm>
            <a:off x="1234440" y="3895344"/>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Evaluate Precedents</a:t>
            </a:r>
            <a:endParaRPr b="0" i="0" sz="1200" u="none" cap="none" strike="noStrike">
              <a:solidFill>
                <a:schemeClr val="dk1"/>
              </a:solidFill>
              <a:latin typeface="Calibri"/>
              <a:ea typeface="Calibri"/>
              <a:cs typeface="Calibri"/>
              <a:sym typeface="Calibri"/>
            </a:endParaRPr>
          </a:p>
        </p:txBody>
      </p:sp>
      <p:sp>
        <p:nvSpPr>
          <p:cNvPr id="210" name="Google Shape;210;p11"/>
          <p:cNvSpPr/>
          <p:nvPr/>
        </p:nvSpPr>
        <p:spPr>
          <a:xfrm>
            <a:off x="1234440" y="4242816"/>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How have past PR collapses shaped industry standards?</a:t>
            </a:r>
            <a:endParaRPr b="0" i="0" sz="950" u="none" cap="none" strike="noStrike">
              <a:solidFill>
                <a:schemeClr val="dk1"/>
              </a:solidFill>
              <a:latin typeface="Calibri"/>
              <a:ea typeface="Calibri"/>
              <a:cs typeface="Calibri"/>
              <a:sym typeface="Calibri"/>
            </a:endParaRPr>
          </a:p>
        </p:txBody>
      </p:sp>
      <p:sp>
        <p:nvSpPr>
          <p:cNvPr id="211" name="Google Shape;211;p11"/>
          <p:cNvSpPr/>
          <p:nvPr/>
        </p:nvSpPr>
        <p:spPr>
          <a:xfrm>
            <a:off x="4846320" y="3785616"/>
            <a:ext cx="3977640" cy="1097280"/>
          </a:xfrm>
          <a:prstGeom prst="roundRect">
            <a:avLst>
              <a:gd fmla="val 5000" name="adj"/>
            </a:avLst>
          </a:prstGeom>
          <a:solidFill>
            <a:srgbClr val="D6E4F0"/>
          </a:solidFill>
          <a:ln>
            <a:noFill/>
          </a:ln>
          <a:effectLst>
            <a:outerShdw blurRad="50800" rotWithShape="0" algn="bl" dir="2700000" dist="25400">
              <a:srgbClr val="000000">
                <a:alpha val="901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 name="Google Shape;212;p11"/>
          <p:cNvSpPr/>
          <p:nvPr/>
        </p:nvSpPr>
        <p:spPr>
          <a:xfrm>
            <a:off x="4983480" y="3877056"/>
            <a:ext cx="475488" cy="914400"/>
          </a:xfrm>
          <a:prstGeom prst="rect">
            <a:avLst/>
          </a:prstGeom>
          <a:no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5B8DB8"/>
              </a:buClr>
              <a:buSzPts val="2400"/>
              <a:buFont typeface="Cambria"/>
              <a:buNone/>
            </a:pPr>
            <a:r>
              <a:rPr b="1" i="0" lang="en-US" sz="2400" u="none" cap="none" strike="noStrike">
                <a:solidFill>
                  <a:srgbClr val="5B8DB8"/>
                </a:solidFill>
                <a:latin typeface="Cambria"/>
                <a:ea typeface="Cambria"/>
                <a:cs typeface="Cambria"/>
                <a:sym typeface="Cambria"/>
              </a:rPr>
              <a:t>6</a:t>
            </a:r>
            <a:endParaRPr b="0" i="0" sz="2400" u="none" cap="none" strike="noStrike">
              <a:solidFill>
                <a:schemeClr val="dk1"/>
              </a:solidFill>
              <a:latin typeface="Calibri"/>
              <a:ea typeface="Calibri"/>
              <a:cs typeface="Calibri"/>
              <a:sym typeface="Calibri"/>
            </a:endParaRPr>
          </a:p>
        </p:txBody>
      </p:sp>
      <p:sp>
        <p:nvSpPr>
          <p:cNvPr id="213" name="Google Shape;213;p11"/>
          <p:cNvSpPr/>
          <p:nvPr/>
        </p:nvSpPr>
        <p:spPr>
          <a:xfrm>
            <a:off x="5532120" y="3895344"/>
            <a:ext cx="3154680" cy="320040"/>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3D4048"/>
              </a:buClr>
              <a:buSzPts val="1200"/>
              <a:buFont typeface="Calibri"/>
              <a:buNone/>
            </a:pPr>
            <a:r>
              <a:rPr b="1" i="0" lang="en-US" sz="1200" u="none" cap="none" strike="noStrike">
                <a:solidFill>
                  <a:srgbClr val="3D4048"/>
                </a:solidFill>
                <a:latin typeface="Calibri"/>
                <a:ea typeface="Calibri"/>
                <a:cs typeface="Calibri"/>
                <a:sym typeface="Calibri"/>
              </a:rPr>
              <a:t>Embrace Integrity</a:t>
            </a:r>
            <a:endParaRPr b="0" i="0" sz="1200" u="none" cap="none" strike="noStrike">
              <a:solidFill>
                <a:schemeClr val="dk1"/>
              </a:solidFill>
              <a:latin typeface="Calibri"/>
              <a:ea typeface="Calibri"/>
              <a:cs typeface="Calibri"/>
              <a:sym typeface="Calibri"/>
            </a:endParaRPr>
          </a:p>
        </p:txBody>
      </p:sp>
      <p:sp>
        <p:nvSpPr>
          <p:cNvPr id="214" name="Google Shape;214;p11"/>
          <p:cNvSpPr/>
          <p:nvPr/>
        </p:nvSpPr>
        <p:spPr>
          <a:xfrm>
            <a:off x="5532120" y="4242816"/>
            <a:ext cx="3154680" cy="530352"/>
          </a:xfrm>
          <a:prstGeom prst="rect">
            <a:avLst/>
          </a:prstGeom>
          <a:noFill/>
          <a:ln>
            <a:noFill/>
          </a:ln>
        </p:spPr>
        <p:txBody>
          <a:bodyPr anchorCtr="0" anchor="ctr" bIns="0" lIns="0" spcFirstLastPara="1" rIns="0" wrap="square" tIns="0">
            <a:noAutofit/>
          </a:bodyPr>
          <a:lstStyle/>
          <a:p>
            <a:pPr indent="0" lvl="0" marL="0" marR="0" rtl="0" algn="l">
              <a:lnSpc>
                <a:spcPct val="100000"/>
              </a:lnSpc>
              <a:spcBef>
                <a:spcPts val="0"/>
              </a:spcBef>
              <a:spcAft>
                <a:spcPts val="0"/>
              </a:spcAft>
              <a:buClr>
                <a:srgbClr val="6B7280"/>
              </a:buClr>
              <a:buSzPts val="950"/>
              <a:buFont typeface="Calibri"/>
              <a:buNone/>
            </a:pPr>
            <a:r>
              <a:rPr b="0" i="0" lang="en-US" sz="950" u="none" cap="none" strike="noStrike">
                <a:solidFill>
                  <a:srgbClr val="6B7280"/>
                </a:solidFill>
                <a:latin typeface="Calibri"/>
                <a:ea typeface="Calibri"/>
                <a:cs typeface="Calibri"/>
                <a:sym typeface="Calibri"/>
              </a:rPr>
              <a:t>Default to disclosure, honesty, and accountability</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